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24141">
            <a:off x="-720571" y="-1702946"/>
            <a:ext cx="4544240" cy="5877852"/>
            <a:chOff x="0" y="0"/>
            <a:chExt cx="665246" cy="860478"/>
          </a:xfrm>
        </p:grpSpPr>
        <p:sp>
          <p:nvSpPr>
            <p:cNvPr name="Freeform 3" id="3"/>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ED0E07"/>
            </a:solidFill>
          </p:spPr>
        </p:sp>
        <p:sp>
          <p:nvSpPr>
            <p:cNvPr name="TextBox 4" id="4"/>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24141">
            <a:off x="11729743" y="4532546"/>
            <a:ext cx="7307079" cy="9451509"/>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72047" y="0"/>
                  </a:moveTo>
                  <a:lnTo>
                    <a:pt x="593200" y="0"/>
                  </a:lnTo>
                  <a:cubicBezTo>
                    <a:pt x="612308" y="0"/>
                    <a:pt x="630633" y="7591"/>
                    <a:pt x="644144" y="21102"/>
                  </a:cubicBezTo>
                  <a:cubicBezTo>
                    <a:pt x="657656" y="34613"/>
                    <a:pt x="665246" y="52939"/>
                    <a:pt x="665246" y="72047"/>
                  </a:cubicBezTo>
                  <a:lnTo>
                    <a:pt x="665246" y="788431"/>
                  </a:lnTo>
                  <a:cubicBezTo>
                    <a:pt x="665246" y="807539"/>
                    <a:pt x="657656" y="825865"/>
                    <a:pt x="644144" y="839376"/>
                  </a:cubicBezTo>
                  <a:cubicBezTo>
                    <a:pt x="630633" y="852887"/>
                    <a:pt x="612308" y="860478"/>
                    <a:pt x="593200" y="860478"/>
                  </a:cubicBezTo>
                  <a:lnTo>
                    <a:pt x="72047" y="860478"/>
                  </a:lnTo>
                  <a:cubicBezTo>
                    <a:pt x="52939" y="860478"/>
                    <a:pt x="34613" y="852887"/>
                    <a:pt x="21102" y="839376"/>
                  </a:cubicBezTo>
                  <a:cubicBezTo>
                    <a:pt x="7591" y="825865"/>
                    <a:pt x="0" y="807539"/>
                    <a:pt x="0" y="788431"/>
                  </a:cubicBezTo>
                  <a:lnTo>
                    <a:pt x="0" y="72047"/>
                  </a:lnTo>
                  <a:cubicBezTo>
                    <a:pt x="0" y="52939"/>
                    <a:pt x="7591" y="34613"/>
                    <a:pt x="21102" y="21102"/>
                  </a:cubicBezTo>
                  <a:cubicBezTo>
                    <a:pt x="34613" y="7591"/>
                    <a:pt x="52939" y="0"/>
                    <a:pt x="72047" y="0"/>
                  </a:cubicBezTo>
                  <a:close/>
                </a:path>
              </a:pathLst>
            </a:custGeom>
            <a:solidFill>
              <a:srgbClr val="ED0E07"/>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907507" y="2541498"/>
            <a:ext cx="14168570" cy="4890634"/>
            <a:chOff x="0" y="0"/>
            <a:chExt cx="3731640" cy="1288068"/>
          </a:xfrm>
        </p:grpSpPr>
        <p:sp>
          <p:nvSpPr>
            <p:cNvPr name="Freeform 9" id="9"/>
            <p:cNvSpPr/>
            <p:nvPr/>
          </p:nvSpPr>
          <p:spPr>
            <a:xfrm flipH="false" flipV="false" rot="0">
              <a:off x="0" y="0"/>
              <a:ext cx="3731640" cy="1288068"/>
            </a:xfrm>
            <a:custGeom>
              <a:avLst/>
              <a:gdLst/>
              <a:ahLst/>
              <a:cxnLst/>
              <a:rect r="r" b="b" t="t" l="l"/>
              <a:pathLst>
                <a:path h="1288068" w="3731640">
                  <a:moveTo>
                    <a:pt x="26774" y="0"/>
                  </a:moveTo>
                  <a:lnTo>
                    <a:pt x="3704866" y="0"/>
                  </a:lnTo>
                  <a:cubicBezTo>
                    <a:pt x="3719653" y="0"/>
                    <a:pt x="3731640" y="11987"/>
                    <a:pt x="3731640" y="26774"/>
                  </a:cubicBezTo>
                  <a:lnTo>
                    <a:pt x="3731640" y="1261294"/>
                  </a:lnTo>
                  <a:cubicBezTo>
                    <a:pt x="3731640" y="1276081"/>
                    <a:pt x="3719653" y="1288068"/>
                    <a:pt x="3704866" y="1288068"/>
                  </a:cubicBezTo>
                  <a:lnTo>
                    <a:pt x="26774" y="1288068"/>
                  </a:lnTo>
                  <a:cubicBezTo>
                    <a:pt x="11987" y="1288068"/>
                    <a:pt x="0" y="1276081"/>
                    <a:pt x="0" y="1261294"/>
                  </a:cubicBezTo>
                  <a:lnTo>
                    <a:pt x="0" y="26774"/>
                  </a:lnTo>
                  <a:cubicBezTo>
                    <a:pt x="0" y="11987"/>
                    <a:pt x="11987" y="0"/>
                    <a:pt x="26774" y="0"/>
                  </a:cubicBezTo>
                  <a:close/>
                </a:path>
              </a:pathLst>
            </a:custGeom>
            <a:solidFill>
              <a:srgbClr val="FFFFFF"/>
            </a:solidFill>
          </p:spPr>
        </p:sp>
        <p:sp>
          <p:nvSpPr>
            <p:cNvPr name="TextBox 10" id="10"/>
            <p:cNvSpPr txBox="true"/>
            <p:nvPr/>
          </p:nvSpPr>
          <p:spPr>
            <a:xfrm>
              <a:off x="0" y="-38100"/>
              <a:ext cx="3731640" cy="132616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916711" y="7009903"/>
            <a:ext cx="9065982" cy="1167429"/>
            <a:chOff x="0" y="0"/>
            <a:chExt cx="2387748" cy="307471"/>
          </a:xfrm>
        </p:grpSpPr>
        <p:sp>
          <p:nvSpPr>
            <p:cNvPr name="Freeform 12" id="12"/>
            <p:cNvSpPr/>
            <p:nvPr/>
          </p:nvSpPr>
          <p:spPr>
            <a:xfrm flipH="false" flipV="false" rot="0">
              <a:off x="0" y="0"/>
              <a:ext cx="2387748" cy="307471"/>
            </a:xfrm>
            <a:custGeom>
              <a:avLst/>
              <a:gdLst/>
              <a:ahLst/>
              <a:cxnLst/>
              <a:rect r="r" b="b" t="t" l="l"/>
              <a:pathLst>
                <a:path h="307471" w="2387748">
                  <a:moveTo>
                    <a:pt x="85395" y="0"/>
                  </a:moveTo>
                  <a:lnTo>
                    <a:pt x="2302353" y="0"/>
                  </a:lnTo>
                  <a:cubicBezTo>
                    <a:pt x="2349516" y="0"/>
                    <a:pt x="2387748" y="38233"/>
                    <a:pt x="2387748" y="85395"/>
                  </a:cubicBezTo>
                  <a:lnTo>
                    <a:pt x="2387748" y="222076"/>
                  </a:lnTo>
                  <a:cubicBezTo>
                    <a:pt x="2387748" y="269238"/>
                    <a:pt x="2349516" y="307471"/>
                    <a:pt x="2302353" y="307471"/>
                  </a:cubicBezTo>
                  <a:lnTo>
                    <a:pt x="85395" y="307471"/>
                  </a:lnTo>
                  <a:cubicBezTo>
                    <a:pt x="38233" y="307471"/>
                    <a:pt x="0" y="269238"/>
                    <a:pt x="0" y="222076"/>
                  </a:cubicBezTo>
                  <a:lnTo>
                    <a:pt x="0" y="85395"/>
                  </a:lnTo>
                  <a:cubicBezTo>
                    <a:pt x="0" y="38233"/>
                    <a:pt x="38233" y="0"/>
                    <a:pt x="85395" y="0"/>
                  </a:cubicBezTo>
                  <a:close/>
                </a:path>
              </a:pathLst>
            </a:custGeom>
            <a:solidFill>
              <a:srgbClr val="891111"/>
            </a:solidFill>
          </p:spPr>
        </p:sp>
        <p:sp>
          <p:nvSpPr>
            <p:cNvPr name="TextBox 13" id="13"/>
            <p:cNvSpPr txBox="true"/>
            <p:nvPr/>
          </p:nvSpPr>
          <p:spPr>
            <a:xfrm>
              <a:off x="0" y="-38100"/>
              <a:ext cx="2387748" cy="345571"/>
            </a:xfrm>
            <a:prstGeom prst="rect">
              <a:avLst/>
            </a:prstGeom>
          </p:spPr>
          <p:txBody>
            <a:bodyPr anchor="ctr" rtlCol="false" tIns="50800" lIns="50800" bIns="50800" rIns="50800"/>
            <a:lstStyle/>
            <a:p>
              <a:pPr algn="ctr">
                <a:lnSpc>
                  <a:spcPts val="2659"/>
                </a:lnSpc>
              </a:pPr>
            </a:p>
          </p:txBody>
        </p:sp>
      </p:grpSp>
      <p:grpSp>
        <p:nvGrpSpPr>
          <p:cNvPr name="Group 14" id="14"/>
          <p:cNvGrpSpPr>
            <a:grpSpLocks noChangeAspect="true"/>
          </p:cNvGrpSpPr>
          <p:nvPr/>
        </p:nvGrpSpPr>
        <p:grpSpPr>
          <a:xfrm rot="0">
            <a:off x="-519040" y="1028700"/>
            <a:ext cx="5069887" cy="10031643"/>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1848" r="0" b="-1848"/>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8" id="1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4" id="24"/>
          <p:cNvGrpSpPr/>
          <p:nvPr/>
        </p:nvGrpSpPr>
        <p:grpSpPr>
          <a:xfrm rot="0">
            <a:off x="7679696" y="1107142"/>
            <a:ext cx="1551389" cy="422257"/>
            <a:chOff x="0" y="0"/>
            <a:chExt cx="531257" cy="144598"/>
          </a:xfrm>
        </p:grpSpPr>
        <p:sp>
          <p:nvSpPr>
            <p:cNvPr name="Freeform 25" id="25"/>
            <p:cNvSpPr/>
            <p:nvPr/>
          </p:nvSpPr>
          <p:spPr>
            <a:xfrm flipH="false" flipV="false" rot="0">
              <a:off x="0" y="0"/>
              <a:ext cx="531257" cy="144598"/>
            </a:xfrm>
            <a:custGeom>
              <a:avLst/>
              <a:gdLst/>
              <a:ahLst/>
              <a:cxnLst/>
              <a:rect r="r" b="b" t="t" l="l"/>
              <a:pathLst>
                <a:path h="144598" w="531257">
                  <a:moveTo>
                    <a:pt x="49903" y="0"/>
                  </a:moveTo>
                  <a:lnTo>
                    <a:pt x="481354" y="0"/>
                  </a:lnTo>
                  <a:cubicBezTo>
                    <a:pt x="508915" y="0"/>
                    <a:pt x="531257" y="22342"/>
                    <a:pt x="531257" y="49903"/>
                  </a:cubicBezTo>
                  <a:lnTo>
                    <a:pt x="531257" y="94694"/>
                  </a:lnTo>
                  <a:cubicBezTo>
                    <a:pt x="531257" y="122255"/>
                    <a:pt x="508915" y="144598"/>
                    <a:pt x="481354" y="144598"/>
                  </a:cubicBezTo>
                  <a:lnTo>
                    <a:pt x="49903" y="144598"/>
                  </a:lnTo>
                  <a:cubicBezTo>
                    <a:pt x="36668" y="144598"/>
                    <a:pt x="23975" y="139340"/>
                    <a:pt x="14616" y="129981"/>
                  </a:cubicBezTo>
                  <a:cubicBezTo>
                    <a:pt x="5258" y="120623"/>
                    <a:pt x="0" y="107930"/>
                    <a:pt x="0" y="94694"/>
                  </a:cubicBezTo>
                  <a:lnTo>
                    <a:pt x="0" y="49903"/>
                  </a:lnTo>
                  <a:cubicBezTo>
                    <a:pt x="0" y="22342"/>
                    <a:pt x="22342" y="0"/>
                    <a:pt x="49903" y="0"/>
                  </a:cubicBezTo>
                  <a:close/>
                </a:path>
              </a:pathLst>
            </a:custGeom>
            <a:solidFill>
              <a:srgbClr val="ED0E07"/>
            </a:solidFill>
            <a:ln cap="sq">
              <a:noFill/>
              <a:prstDash val="solid"/>
              <a:miter/>
            </a:ln>
          </p:spPr>
        </p:sp>
        <p:sp>
          <p:nvSpPr>
            <p:cNvPr name="TextBox 26" id="26"/>
            <p:cNvSpPr txBox="true"/>
            <p:nvPr/>
          </p:nvSpPr>
          <p:spPr>
            <a:xfrm>
              <a:off x="0" y="-57150"/>
              <a:ext cx="531257" cy="201748"/>
            </a:xfrm>
            <a:prstGeom prst="rect">
              <a:avLst/>
            </a:prstGeom>
          </p:spPr>
          <p:txBody>
            <a:bodyPr anchor="ctr" rtlCol="false" tIns="50800" lIns="50800" bIns="50800" rIns="50800"/>
            <a:lstStyle/>
            <a:p>
              <a:pPr algn="ctr" marL="0" indent="0" lvl="0">
                <a:lnSpc>
                  <a:spcPts val="2520"/>
                </a:lnSpc>
                <a:spcBef>
                  <a:spcPct val="0"/>
                </a:spcBef>
              </a:pPr>
            </a:p>
          </p:txBody>
        </p:sp>
      </p:grpSp>
      <p:sp>
        <p:nvSpPr>
          <p:cNvPr name="TextBox 27" id="27"/>
          <p:cNvSpPr txBox="true"/>
          <p:nvPr/>
        </p:nvSpPr>
        <p:spPr>
          <a:xfrm rot="0">
            <a:off x="5410942" y="7311043"/>
            <a:ext cx="8077521" cy="458469"/>
          </a:xfrm>
          <a:prstGeom prst="rect">
            <a:avLst/>
          </a:prstGeom>
        </p:spPr>
        <p:txBody>
          <a:bodyPr anchor="t" rtlCol="false" tIns="0" lIns="0" bIns="0" rIns="0">
            <a:spAutoFit/>
          </a:bodyPr>
          <a:lstStyle/>
          <a:p>
            <a:pPr algn="ctr">
              <a:lnSpc>
                <a:spcPts val="3605"/>
              </a:lnSpc>
              <a:spcBef>
                <a:spcPct val="0"/>
              </a:spcBef>
            </a:pPr>
            <a:r>
              <a:rPr lang="en-US" sz="2575" spc="169">
                <a:solidFill>
                  <a:srgbClr val="FFFFFF"/>
                </a:solidFill>
                <a:latin typeface="Poppins"/>
              </a:rPr>
              <a:t>YOUR DIGITAL CAMPUS DINING DESTINATION!</a:t>
            </a:r>
          </a:p>
        </p:txBody>
      </p:sp>
      <p:sp>
        <p:nvSpPr>
          <p:cNvPr name="TextBox 28" id="28"/>
          <p:cNvSpPr txBox="true"/>
          <p:nvPr/>
        </p:nvSpPr>
        <p:spPr>
          <a:xfrm rot="0">
            <a:off x="5525540" y="5027690"/>
            <a:ext cx="11057710" cy="1823463"/>
          </a:xfrm>
          <a:prstGeom prst="rect">
            <a:avLst/>
          </a:prstGeom>
        </p:spPr>
        <p:txBody>
          <a:bodyPr anchor="t" rtlCol="false" tIns="0" lIns="0" bIns="0" rIns="0">
            <a:spAutoFit/>
          </a:bodyPr>
          <a:lstStyle/>
          <a:p>
            <a:pPr>
              <a:lnSpc>
                <a:spcPts val="13182"/>
              </a:lnSpc>
            </a:pPr>
            <a:r>
              <a:rPr lang="en-US" sz="12319">
                <a:solidFill>
                  <a:srgbClr val="ED0E07"/>
                </a:solidFill>
                <a:latin typeface="Poppins Bold"/>
              </a:rPr>
              <a:t>E-Canteen</a:t>
            </a:r>
          </a:p>
        </p:txBody>
      </p:sp>
      <p:sp>
        <p:nvSpPr>
          <p:cNvPr name="TextBox 29" id="29"/>
          <p:cNvSpPr txBox="true"/>
          <p:nvPr/>
        </p:nvSpPr>
        <p:spPr>
          <a:xfrm rot="0">
            <a:off x="5525540" y="3644497"/>
            <a:ext cx="9051235" cy="1408994"/>
          </a:xfrm>
          <a:prstGeom prst="rect">
            <a:avLst/>
          </a:prstGeom>
        </p:spPr>
        <p:txBody>
          <a:bodyPr anchor="t" rtlCol="false" tIns="0" lIns="0" bIns="0" rIns="0">
            <a:spAutoFit/>
          </a:bodyPr>
          <a:lstStyle/>
          <a:p>
            <a:pPr>
              <a:lnSpc>
                <a:spcPts val="10036"/>
              </a:lnSpc>
            </a:pPr>
            <a:r>
              <a:rPr lang="en-US" sz="9379">
                <a:solidFill>
                  <a:srgbClr val="000000"/>
                </a:solidFill>
                <a:latin typeface="Poppins"/>
              </a:rPr>
              <a:t>Alangilan</a:t>
            </a:r>
          </a:p>
        </p:txBody>
      </p:sp>
      <p:sp>
        <p:nvSpPr>
          <p:cNvPr name="TextBox 30" id="30"/>
          <p:cNvSpPr txBox="true"/>
          <p:nvPr/>
        </p:nvSpPr>
        <p:spPr>
          <a:xfrm rot="0">
            <a:off x="7918074" y="1114358"/>
            <a:ext cx="1074634" cy="350675"/>
          </a:xfrm>
          <a:prstGeom prst="rect">
            <a:avLst/>
          </a:prstGeom>
        </p:spPr>
        <p:txBody>
          <a:bodyPr anchor="t" rtlCol="false" tIns="0" lIns="0" bIns="0" rIns="0">
            <a:spAutoFit/>
          </a:bodyPr>
          <a:lstStyle/>
          <a:p>
            <a:pPr algn="ctr">
              <a:lnSpc>
                <a:spcPts val="2753"/>
              </a:lnSpc>
            </a:pPr>
            <a:r>
              <a:rPr lang="en-US" sz="1967">
                <a:solidFill>
                  <a:srgbClr val="FFFFFF"/>
                </a:solidFill>
                <a:latin typeface="Poppins Medium"/>
              </a:rPr>
              <a:t>Home</a:t>
            </a:r>
          </a:p>
        </p:txBody>
      </p:sp>
      <p:sp>
        <p:nvSpPr>
          <p:cNvPr name="TextBox 31" id="31"/>
          <p:cNvSpPr txBox="true"/>
          <p:nvPr/>
        </p:nvSpPr>
        <p:spPr>
          <a:xfrm rot="0">
            <a:off x="9402283" y="1114358"/>
            <a:ext cx="1446373" cy="350675"/>
          </a:xfrm>
          <a:prstGeom prst="rect">
            <a:avLst/>
          </a:prstGeom>
        </p:spPr>
        <p:txBody>
          <a:bodyPr anchor="t" rtlCol="false" tIns="0" lIns="0" bIns="0" rIns="0">
            <a:spAutoFit/>
          </a:bodyPr>
          <a:lstStyle/>
          <a:p>
            <a:pPr algn="ctr">
              <a:lnSpc>
                <a:spcPts val="2753"/>
              </a:lnSpc>
            </a:pPr>
            <a:r>
              <a:rPr lang="en-US" sz="1967">
                <a:solidFill>
                  <a:srgbClr val="FF0000"/>
                </a:solidFill>
                <a:latin typeface="Poppins Medium"/>
              </a:rPr>
              <a:t>Problem</a:t>
            </a:r>
          </a:p>
        </p:txBody>
      </p:sp>
      <p:sp>
        <p:nvSpPr>
          <p:cNvPr name="TextBox 32" id="32"/>
          <p:cNvSpPr txBox="true"/>
          <p:nvPr/>
        </p:nvSpPr>
        <p:spPr>
          <a:xfrm rot="0">
            <a:off x="13114179" y="1114358"/>
            <a:ext cx="1218869" cy="350675"/>
          </a:xfrm>
          <a:prstGeom prst="rect">
            <a:avLst/>
          </a:prstGeom>
        </p:spPr>
        <p:txBody>
          <a:bodyPr anchor="t" rtlCol="false" tIns="0" lIns="0" bIns="0" rIns="0">
            <a:spAutoFit/>
          </a:bodyPr>
          <a:lstStyle/>
          <a:p>
            <a:pPr algn="ctr">
              <a:lnSpc>
                <a:spcPts val="2753"/>
              </a:lnSpc>
            </a:pPr>
            <a:r>
              <a:rPr lang="en-US" sz="1967">
                <a:solidFill>
                  <a:srgbClr val="FF0000"/>
                </a:solidFill>
                <a:latin typeface="Poppins Medium"/>
              </a:rPr>
              <a:t>Product</a:t>
            </a:r>
          </a:p>
        </p:txBody>
      </p:sp>
      <p:sp>
        <p:nvSpPr>
          <p:cNvPr name="TextBox 33" id="33"/>
          <p:cNvSpPr txBox="true"/>
          <p:nvPr/>
        </p:nvSpPr>
        <p:spPr>
          <a:xfrm rot="0">
            <a:off x="14742623" y="1114358"/>
            <a:ext cx="1281321" cy="350675"/>
          </a:xfrm>
          <a:prstGeom prst="rect">
            <a:avLst/>
          </a:prstGeom>
        </p:spPr>
        <p:txBody>
          <a:bodyPr anchor="t" rtlCol="false" tIns="0" lIns="0" bIns="0" rIns="0">
            <a:spAutoFit/>
          </a:bodyPr>
          <a:lstStyle/>
          <a:p>
            <a:pPr algn="ctr">
              <a:lnSpc>
                <a:spcPts val="2753"/>
              </a:lnSpc>
            </a:pPr>
            <a:r>
              <a:rPr lang="en-US" sz="1967">
                <a:solidFill>
                  <a:srgbClr val="FF0000"/>
                </a:solidFill>
                <a:latin typeface="Poppins Medium"/>
              </a:rPr>
              <a:t>Target</a:t>
            </a:r>
          </a:p>
        </p:txBody>
      </p:sp>
      <p:sp>
        <p:nvSpPr>
          <p:cNvPr name="TextBox 34" id="34"/>
          <p:cNvSpPr txBox="true"/>
          <p:nvPr/>
        </p:nvSpPr>
        <p:spPr>
          <a:xfrm rot="0">
            <a:off x="11258231" y="1114358"/>
            <a:ext cx="1446373" cy="350675"/>
          </a:xfrm>
          <a:prstGeom prst="rect">
            <a:avLst/>
          </a:prstGeom>
        </p:spPr>
        <p:txBody>
          <a:bodyPr anchor="t" rtlCol="false" tIns="0" lIns="0" bIns="0" rIns="0">
            <a:spAutoFit/>
          </a:bodyPr>
          <a:lstStyle/>
          <a:p>
            <a:pPr algn="ctr">
              <a:lnSpc>
                <a:spcPts val="2753"/>
              </a:lnSpc>
            </a:pPr>
            <a:r>
              <a:rPr lang="en-US" sz="1967">
                <a:solidFill>
                  <a:srgbClr val="FF0000"/>
                </a:solidFill>
                <a:latin typeface="Poppins Medium"/>
              </a:rPr>
              <a:t>Solution</a:t>
            </a:r>
          </a:p>
        </p:txBody>
      </p:sp>
      <p:sp>
        <p:nvSpPr>
          <p:cNvPr name="TextBox 35" id="35"/>
          <p:cNvSpPr txBox="true"/>
          <p:nvPr/>
        </p:nvSpPr>
        <p:spPr>
          <a:xfrm rot="0">
            <a:off x="16435416" y="1114358"/>
            <a:ext cx="1281321" cy="350675"/>
          </a:xfrm>
          <a:prstGeom prst="rect">
            <a:avLst/>
          </a:prstGeom>
        </p:spPr>
        <p:txBody>
          <a:bodyPr anchor="t" rtlCol="false" tIns="0" lIns="0" bIns="0" rIns="0">
            <a:spAutoFit/>
          </a:bodyPr>
          <a:lstStyle/>
          <a:p>
            <a:pPr algn="ctr">
              <a:lnSpc>
                <a:spcPts val="2753"/>
              </a:lnSpc>
            </a:pPr>
            <a:r>
              <a:rPr lang="en-US" sz="1967">
                <a:solidFill>
                  <a:srgbClr val="FF0000"/>
                </a:solidFill>
                <a:latin typeface="Poppins Medium"/>
              </a:rPr>
              <a:t>Team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24141">
            <a:off x="-720571" y="-1702946"/>
            <a:ext cx="4544240" cy="5877852"/>
            <a:chOff x="0" y="0"/>
            <a:chExt cx="665246" cy="860478"/>
          </a:xfrm>
        </p:grpSpPr>
        <p:sp>
          <p:nvSpPr>
            <p:cNvPr name="Freeform 3" id="3"/>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ED0E07"/>
            </a:solidFill>
          </p:spPr>
        </p:sp>
        <p:sp>
          <p:nvSpPr>
            <p:cNvPr name="TextBox 4" id="4"/>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24141">
            <a:off x="15560523" y="7020510"/>
            <a:ext cx="7307079" cy="9451509"/>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72047" y="0"/>
                  </a:moveTo>
                  <a:lnTo>
                    <a:pt x="593200" y="0"/>
                  </a:lnTo>
                  <a:cubicBezTo>
                    <a:pt x="612308" y="0"/>
                    <a:pt x="630633" y="7591"/>
                    <a:pt x="644144" y="21102"/>
                  </a:cubicBezTo>
                  <a:cubicBezTo>
                    <a:pt x="657656" y="34613"/>
                    <a:pt x="665246" y="52939"/>
                    <a:pt x="665246" y="72047"/>
                  </a:cubicBezTo>
                  <a:lnTo>
                    <a:pt x="665246" y="788431"/>
                  </a:lnTo>
                  <a:cubicBezTo>
                    <a:pt x="665246" y="807539"/>
                    <a:pt x="657656" y="825865"/>
                    <a:pt x="644144" y="839376"/>
                  </a:cubicBezTo>
                  <a:cubicBezTo>
                    <a:pt x="630633" y="852887"/>
                    <a:pt x="612308" y="860478"/>
                    <a:pt x="593200" y="860478"/>
                  </a:cubicBezTo>
                  <a:lnTo>
                    <a:pt x="72047" y="860478"/>
                  </a:lnTo>
                  <a:cubicBezTo>
                    <a:pt x="52939" y="860478"/>
                    <a:pt x="34613" y="852887"/>
                    <a:pt x="21102" y="839376"/>
                  </a:cubicBezTo>
                  <a:cubicBezTo>
                    <a:pt x="7591" y="825865"/>
                    <a:pt x="0" y="807539"/>
                    <a:pt x="0" y="788431"/>
                  </a:cubicBezTo>
                  <a:lnTo>
                    <a:pt x="0" y="72047"/>
                  </a:lnTo>
                  <a:cubicBezTo>
                    <a:pt x="0" y="52939"/>
                    <a:pt x="7591" y="34613"/>
                    <a:pt x="21102" y="21102"/>
                  </a:cubicBezTo>
                  <a:cubicBezTo>
                    <a:pt x="34613" y="7591"/>
                    <a:pt x="52939" y="0"/>
                    <a:pt x="72047" y="0"/>
                  </a:cubicBezTo>
                  <a:close/>
                </a:path>
              </a:pathLst>
            </a:custGeom>
            <a:solidFill>
              <a:srgbClr val="ED0E07"/>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8800974" y="2790122"/>
            <a:ext cx="5549061" cy="1111705"/>
          </a:xfrm>
          <a:prstGeom prst="rect">
            <a:avLst/>
          </a:prstGeom>
        </p:spPr>
        <p:txBody>
          <a:bodyPr anchor="t" rtlCol="false" tIns="0" lIns="0" bIns="0" rIns="0">
            <a:spAutoFit/>
          </a:bodyPr>
          <a:lstStyle/>
          <a:p>
            <a:pPr algn="l" marL="0" indent="0" lvl="0">
              <a:lnSpc>
                <a:spcPts val="8024"/>
              </a:lnSpc>
              <a:spcBef>
                <a:spcPct val="0"/>
              </a:spcBef>
            </a:pPr>
            <a:r>
              <a:rPr lang="en-US" sz="7499">
                <a:solidFill>
                  <a:srgbClr val="FF0000"/>
                </a:solidFill>
                <a:latin typeface="Poppins Bold"/>
              </a:rPr>
              <a:t>Problem</a:t>
            </a:r>
          </a:p>
        </p:txBody>
      </p:sp>
      <p:grpSp>
        <p:nvGrpSpPr>
          <p:cNvPr name="Group 9" id="9"/>
          <p:cNvGrpSpPr>
            <a:grpSpLocks noChangeAspect="true"/>
          </p:cNvGrpSpPr>
          <p:nvPr/>
        </p:nvGrpSpPr>
        <p:grpSpPr>
          <a:xfrm rot="0">
            <a:off x="2215044" y="2189233"/>
            <a:ext cx="5098077" cy="10087421"/>
            <a:chOff x="0" y="0"/>
            <a:chExt cx="2620010" cy="5184140"/>
          </a:xfrm>
        </p:grpSpPr>
        <p:sp>
          <p:nvSpPr>
            <p:cNvPr name="Freeform 10" id="1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1" id="1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1848" r="0" b="-1848"/>
              </a:stretch>
            </a:blipFill>
          </p:spPr>
        </p:sp>
        <p:sp>
          <p:nvSpPr>
            <p:cNvPr name="Freeform 12" id="1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3" id="1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4" id="1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6" id="1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7" id="1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8" id="1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9" id="19"/>
          <p:cNvGrpSpPr/>
          <p:nvPr/>
        </p:nvGrpSpPr>
        <p:grpSpPr>
          <a:xfrm rot="0">
            <a:off x="8787413" y="5143500"/>
            <a:ext cx="5562622" cy="855816"/>
            <a:chOff x="0" y="0"/>
            <a:chExt cx="1465053" cy="225400"/>
          </a:xfrm>
        </p:grpSpPr>
        <p:sp>
          <p:nvSpPr>
            <p:cNvPr name="Freeform 20" id="20"/>
            <p:cNvSpPr/>
            <p:nvPr/>
          </p:nvSpPr>
          <p:spPr>
            <a:xfrm flipH="false" flipV="false" rot="0">
              <a:off x="0" y="0"/>
              <a:ext cx="1465053" cy="225400"/>
            </a:xfrm>
            <a:custGeom>
              <a:avLst/>
              <a:gdLst/>
              <a:ahLst/>
              <a:cxnLst/>
              <a:rect r="r" b="b" t="t" l="l"/>
              <a:pathLst>
                <a:path h="225400" w="1465053">
                  <a:moveTo>
                    <a:pt x="23660" y="0"/>
                  </a:moveTo>
                  <a:lnTo>
                    <a:pt x="1441393" y="0"/>
                  </a:lnTo>
                  <a:cubicBezTo>
                    <a:pt x="1454460" y="0"/>
                    <a:pt x="1465053" y="10593"/>
                    <a:pt x="1465053" y="23660"/>
                  </a:cubicBezTo>
                  <a:lnTo>
                    <a:pt x="1465053" y="201740"/>
                  </a:lnTo>
                  <a:cubicBezTo>
                    <a:pt x="1465053" y="214807"/>
                    <a:pt x="1454460" y="225400"/>
                    <a:pt x="1441393" y="225400"/>
                  </a:cubicBezTo>
                  <a:lnTo>
                    <a:pt x="23660" y="225400"/>
                  </a:lnTo>
                  <a:cubicBezTo>
                    <a:pt x="10593" y="225400"/>
                    <a:pt x="0" y="214807"/>
                    <a:pt x="0" y="201740"/>
                  </a:cubicBezTo>
                  <a:lnTo>
                    <a:pt x="0" y="23660"/>
                  </a:lnTo>
                  <a:cubicBezTo>
                    <a:pt x="0" y="10593"/>
                    <a:pt x="10593" y="0"/>
                    <a:pt x="23660" y="0"/>
                  </a:cubicBezTo>
                  <a:close/>
                </a:path>
              </a:pathLst>
            </a:custGeom>
            <a:solidFill>
              <a:srgbClr val="891111"/>
            </a:solidFill>
          </p:spPr>
        </p:sp>
        <p:sp>
          <p:nvSpPr>
            <p:cNvPr name="TextBox 21" id="21"/>
            <p:cNvSpPr txBox="true"/>
            <p:nvPr/>
          </p:nvSpPr>
          <p:spPr>
            <a:xfrm>
              <a:off x="0" y="-57150"/>
              <a:ext cx="1465053" cy="282550"/>
            </a:xfrm>
            <a:prstGeom prst="rect">
              <a:avLst/>
            </a:prstGeom>
          </p:spPr>
          <p:txBody>
            <a:bodyPr anchor="ctr" rtlCol="false" tIns="50800" lIns="50800" bIns="50800" rIns="50800"/>
            <a:lstStyle/>
            <a:p>
              <a:pPr algn="ctr">
                <a:lnSpc>
                  <a:spcPts val="2753"/>
                </a:lnSpc>
              </a:pPr>
            </a:p>
          </p:txBody>
        </p:sp>
      </p:grpSp>
      <p:grpSp>
        <p:nvGrpSpPr>
          <p:cNvPr name="Group 22" id="22"/>
          <p:cNvGrpSpPr/>
          <p:nvPr/>
        </p:nvGrpSpPr>
        <p:grpSpPr>
          <a:xfrm rot="0">
            <a:off x="8787413" y="7466292"/>
            <a:ext cx="5562622" cy="855816"/>
            <a:chOff x="0" y="0"/>
            <a:chExt cx="1465053" cy="225400"/>
          </a:xfrm>
        </p:grpSpPr>
        <p:sp>
          <p:nvSpPr>
            <p:cNvPr name="Freeform 23" id="23"/>
            <p:cNvSpPr/>
            <p:nvPr/>
          </p:nvSpPr>
          <p:spPr>
            <a:xfrm flipH="false" flipV="false" rot="0">
              <a:off x="0" y="0"/>
              <a:ext cx="1465053" cy="225400"/>
            </a:xfrm>
            <a:custGeom>
              <a:avLst/>
              <a:gdLst/>
              <a:ahLst/>
              <a:cxnLst/>
              <a:rect r="r" b="b" t="t" l="l"/>
              <a:pathLst>
                <a:path h="225400" w="1465053">
                  <a:moveTo>
                    <a:pt x="23660" y="0"/>
                  </a:moveTo>
                  <a:lnTo>
                    <a:pt x="1441393" y="0"/>
                  </a:lnTo>
                  <a:cubicBezTo>
                    <a:pt x="1454460" y="0"/>
                    <a:pt x="1465053" y="10593"/>
                    <a:pt x="1465053" y="23660"/>
                  </a:cubicBezTo>
                  <a:lnTo>
                    <a:pt x="1465053" y="201740"/>
                  </a:lnTo>
                  <a:cubicBezTo>
                    <a:pt x="1465053" y="214807"/>
                    <a:pt x="1454460" y="225400"/>
                    <a:pt x="1441393" y="225400"/>
                  </a:cubicBezTo>
                  <a:lnTo>
                    <a:pt x="23660" y="225400"/>
                  </a:lnTo>
                  <a:cubicBezTo>
                    <a:pt x="10593" y="225400"/>
                    <a:pt x="0" y="214807"/>
                    <a:pt x="0" y="201740"/>
                  </a:cubicBezTo>
                  <a:lnTo>
                    <a:pt x="0" y="23660"/>
                  </a:lnTo>
                  <a:cubicBezTo>
                    <a:pt x="0" y="10593"/>
                    <a:pt x="10593" y="0"/>
                    <a:pt x="23660" y="0"/>
                  </a:cubicBezTo>
                  <a:close/>
                </a:path>
              </a:pathLst>
            </a:custGeom>
            <a:solidFill>
              <a:srgbClr val="891111"/>
            </a:solidFill>
          </p:spPr>
        </p:sp>
        <p:sp>
          <p:nvSpPr>
            <p:cNvPr name="TextBox 24" id="24"/>
            <p:cNvSpPr txBox="true"/>
            <p:nvPr/>
          </p:nvSpPr>
          <p:spPr>
            <a:xfrm>
              <a:off x="0" y="-57150"/>
              <a:ext cx="1465053" cy="282550"/>
            </a:xfrm>
            <a:prstGeom prst="rect">
              <a:avLst/>
            </a:prstGeom>
          </p:spPr>
          <p:txBody>
            <a:bodyPr anchor="ctr" rtlCol="false" tIns="50800" lIns="50800" bIns="50800" rIns="50800"/>
            <a:lstStyle/>
            <a:p>
              <a:pPr algn="ctr">
                <a:lnSpc>
                  <a:spcPts val="2753"/>
                </a:lnSpc>
              </a:pPr>
            </a:p>
          </p:txBody>
        </p:sp>
      </p:grpSp>
      <p:grpSp>
        <p:nvGrpSpPr>
          <p:cNvPr name="Group 25" id="25"/>
          <p:cNvGrpSpPr/>
          <p:nvPr/>
        </p:nvGrpSpPr>
        <p:grpSpPr>
          <a:xfrm rot="0">
            <a:off x="8787413" y="6305676"/>
            <a:ext cx="5562622" cy="855816"/>
            <a:chOff x="0" y="0"/>
            <a:chExt cx="1465053" cy="225400"/>
          </a:xfrm>
        </p:grpSpPr>
        <p:sp>
          <p:nvSpPr>
            <p:cNvPr name="Freeform 26" id="26"/>
            <p:cNvSpPr/>
            <p:nvPr/>
          </p:nvSpPr>
          <p:spPr>
            <a:xfrm flipH="false" flipV="false" rot="0">
              <a:off x="0" y="0"/>
              <a:ext cx="1465053" cy="225400"/>
            </a:xfrm>
            <a:custGeom>
              <a:avLst/>
              <a:gdLst/>
              <a:ahLst/>
              <a:cxnLst/>
              <a:rect r="r" b="b" t="t" l="l"/>
              <a:pathLst>
                <a:path h="225400" w="1465053">
                  <a:moveTo>
                    <a:pt x="23660" y="0"/>
                  </a:moveTo>
                  <a:lnTo>
                    <a:pt x="1441393" y="0"/>
                  </a:lnTo>
                  <a:cubicBezTo>
                    <a:pt x="1454460" y="0"/>
                    <a:pt x="1465053" y="10593"/>
                    <a:pt x="1465053" y="23660"/>
                  </a:cubicBezTo>
                  <a:lnTo>
                    <a:pt x="1465053" y="201740"/>
                  </a:lnTo>
                  <a:cubicBezTo>
                    <a:pt x="1465053" y="214807"/>
                    <a:pt x="1454460" y="225400"/>
                    <a:pt x="1441393" y="225400"/>
                  </a:cubicBezTo>
                  <a:lnTo>
                    <a:pt x="23660" y="225400"/>
                  </a:lnTo>
                  <a:cubicBezTo>
                    <a:pt x="10593" y="225400"/>
                    <a:pt x="0" y="214807"/>
                    <a:pt x="0" y="201740"/>
                  </a:cubicBezTo>
                  <a:lnTo>
                    <a:pt x="0" y="23660"/>
                  </a:lnTo>
                  <a:cubicBezTo>
                    <a:pt x="0" y="10593"/>
                    <a:pt x="10593" y="0"/>
                    <a:pt x="23660" y="0"/>
                  </a:cubicBezTo>
                  <a:close/>
                </a:path>
              </a:pathLst>
            </a:custGeom>
            <a:solidFill>
              <a:srgbClr val="891111"/>
            </a:solidFill>
          </p:spPr>
        </p:sp>
        <p:sp>
          <p:nvSpPr>
            <p:cNvPr name="TextBox 27" id="27"/>
            <p:cNvSpPr txBox="true"/>
            <p:nvPr/>
          </p:nvSpPr>
          <p:spPr>
            <a:xfrm>
              <a:off x="0" y="-57150"/>
              <a:ext cx="1465053" cy="282550"/>
            </a:xfrm>
            <a:prstGeom prst="rect">
              <a:avLst/>
            </a:prstGeom>
          </p:spPr>
          <p:txBody>
            <a:bodyPr anchor="ctr" rtlCol="false" tIns="50800" lIns="50800" bIns="50800" rIns="50800"/>
            <a:lstStyle/>
            <a:p>
              <a:pPr algn="ctr">
                <a:lnSpc>
                  <a:spcPts val="2753"/>
                </a:lnSpc>
              </a:pPr>
            </a:p>
          </p:txBody>
        </p:sp>
      </p:grpSp>
      <p:sp>
        <p:nvSpPr>
          <p:cNvPr name="TextBox 28" id="28"/>
          <p:cNvSpPr txBox="true"/>
          <p:nvPr/>
        </p:nvSpPr>
        <p:spPr>
          <a:xfrm rot="0">
            <a:off x="8975721" y="5367793"/>
            <a:ext cx="2955093" cy="365125"/>
          </a:xfrm>
          <a:prstGeom prst="rect">
            <a:avLst/>
          </a:prstGeom>
        </p:spPr>
        <p:txBody>
          <a:bodyPr anchor="t" rtlCol="false" tIns="0" lIns="0" bIns="0" rIns="0">
            <a:spAutoFit/>
          </a:bodyPr>
          <a:lstStyle/>
          <a:p>
            <a:pPr marL="539751" indent="-269876" lvl="1">
              <a:lnSpc>
                <a:spcPts val="2600"/>
              </a:lnSpc>
              <a:buFont typeface="Arial"/>
              <a:buChar char="•"/>
            </a:pPr>
            <a:r>
              <a:rPr lang="en-US" sz="2500">
                <a:solidFill>
                  <a:srgbClr val="FFFFFF"/>
                </a:solidFill>
                <a:latin typeface="Poppins Medium"/>
              </a:rPr>
              <a:t>Crowded</a:t>
            </a:r>
          </a:p>
        </p:txBody>
      </p:sp>
      <p:sp>
        <p:nvSpPr>
          <p:cNvPr name="TextBox 29" id="29"/>
          <p:cNvSpPr txBox="true"/>
          <p:nvPr/>
        </p:nvSpPr>
        <p:spPr>
          <a:xfrm rot="0">
            <a:off x="8975721" y="7690585"/>
            <a:ext cx="3182785" cy="365125"/>
          </a:xfrm>
          <a:prstGeom prst="rect">
            <a:avLst/>
          </a:prstGeom>
        </p:spPr>
        <p:txBody>
          <a:bodyPr anchor="t" rtlCol="false" tIns="0" lIns="0" bIns="0" rIns="0">
            <a:spAutoFit/>
          </a:bodyPr>
          <a:lstStyle/>
          <a:p>
            <a:pPr marL="539751" indent="-269876" lvl="1">
              <a:lnSpc>
                <a:spcPts val="2600"/>
              </a:lnSpc>
              <a:buFont typeface="Arial"/>
              <a:buChar char="•"/>
            </a:pPr>
            <a:r>
              <a:rPr lang="en-US" sz="2500">
                <a:solidFill>
                  <a:srgbClr val="FFFFFF"/>
                </a:solidFill>
                <a:latin typeface="Poppins Medium"/>
              </a:rPr>
              <a:t>Busy Schedule</a:t>
            </a:r>
          </a:p>
        </p:txBody>
      </p:sp>
      <p:sp>
        <p:nvSpPr>
          <p:cNvPr name="TextBox 30" id="30"/>
          <p:cNvSpPr txBox="true"/>
          <p:nvPr/>
        </p:nvSpPr>
        <p:spPr>
          <a:xfrm rot="0">
            <a:off x="8975721" y="6529969"/>
            <a:ext cx="3547460" cy="365125"/>
          </a:xfrm>
          <a:prstGeom prst="rect">
            <a:avLst/>
          </a:prstGeom>
        </p:spPr>
        <p:txBody>
          <a:bodyPr anchor="t" rtlCol="false" tIns="0" lIns="0" bIns="0" rIns="0">
            <a:spAutoFit/>
          </a:bodyPr>
          <a:lstStyle/>
          <a:p>
            <a:pPr marL="539751" indent="-269876" lvl="1">
              <a:lnSpc>
                <a:spcPts val="2600"/>
              </a:lnSpc>
              <a:buFont typeface="Arial"/>
              <a:buChar char="•"/>
            </a:pPr>
            <a:r>
              <a:rPr lang="en-US" sz="2500">
                <a:solidFill>
                  <a:srgbClr val="FFFFFF"/>
                </a:solidFill>
                <a:latin typeface="Poppins Medium"/>
              </a:rPr>
              <a:t>Long line Queue</a:t>
            </a:r>
          </a:p>
        </p:txBody>
      </p:sp>
      <p:grpSp>
        <p:nvGrpSpPr>
          <p:cNvPr name="Group 31" id="31"/>
          <p:cNvGrpSpPr/>
          <p:nvPr/>
        </p:nvGrpSpPr>
        <p:grpSpPr>
          <a:xfrm rot="0">
            <a:off x="9349775" y="1107142"/>
            <a:ext cx="1551389" cy="422257"/>
            <a:chOff x="0" y="0"/>
            <a:chExt cx="531257" cy="144598"/>
          </a:xfrm>
        </p:grpSpPr>
        <p:sp>
          <p:nvSpPr>
            <p:cNvPr name="Freeform 32" id="32"/>
            <p:cNvSpPr/>
            <p:nvPr/>
          </p:nvSpPr>
          <p:spPr>
            <a:xfrm flipH="false" flipV="false" rot="0">
              <a:off x="0" y="0"/>
              <a:ext cx="531257" cy="144598"/>
            </a:xfrm>
            <a:custGeom>
              <a:avLst/>
              <a:gdLst/>
              <a:ahLst/>
              <a:cxnLst/>
              <a:rect r="r" b="b" t="t" l="l"/>
              <a:pathLst>
                <a:path h="144598" w="531257">
                  <a:moveTo>
                    <a:pt x="49903" y="0"/>
                  </a:moveTo>
                  <a:lnTo>
                    <a:pt x="481354" y="0"/>
                  </a:lnTo>
                  <a:cubicBezTo>
                    <a:pt x="508915" y="0"/>
                    <a:pt x="531257" y="22342"/>
                    <a:pt x="531257" y="49903"/>
                  </a:cubicBezTo>
                  <a:lnTo>
                    <a:pt x="531257" y="94694"/>
                  </a:lnTo>
                  <a:cubicBezTo>
                    <a:pt x="531257" y="122255"/>
                    <a:pt x="508915" y="144598"/>
                    <a:pt x="481354" y="144598"/>
                  </a:cubicBezTo>
                  <a:lnTo>
                    <a:pt x="49903" y="144598"/>
                  </a:lnTo>
                  <a:cubicBezTo>
                    <a:pt x="36668" y="144598"/>
                    <a:pt x="23975" y="139340"/>
                    <a:pt x="14616" y="129981"/>
                  </a:cubicBezTo>
                  <a:cubicBezTo>
                    <a:pt x="5258" y="120623"/>
                    <a:pt x="0" y="107930"/>
                    <a:pt x="0" y="94694"/>
                  </a:cubicBezTo>
                  <a:lnTo>
                    <a:pt x="0" y="49903"/>
                  </a:lnTo>
                  <a:cubicBezTo>
                    <a:pt x="0" y="22342"/>
                    <a:pt x="22342" y="0"/>
                    <a:pt x="49903" y="0"/>
                  </a:cubicBezTo>
                  <a:close/>
                </a:path>
              </a:pathLst>
            </a:custGeom>
            <a:solidFill>
              <a:srgbClr val="ED0E07"/>
            </a:solidFill>
            <a:ln cap="sq">
              <a:noFill/>
              <a:prstDash val="solid"/>
              <a:miter/>
            </a:ln>
          </p:spPr>
        </p:sp>
        <p:sp>
          <p:nvSpPr>
            <p:cNvPr name="TextBox 33" id="33"/>
            <p:cNvSpPr txBox="true"/>
            <p:nvPr/>
          </p:nvSpPr>
          <p:spPr>
            <a:xfrm>
              <a:off x="0" y="-57150"/>
              <a:ext cx="531257" cy="201748"/>
            </a:xfrm>
            <a:prstGeom prst="rect">
              <a:avLst/>
            </a:prstGeom>
          </p:spPr>
          <p:txBody>
            <a:bodyPr anchor="ctr" rtlCol="false" tIns="50800" lIns="50800" bIns="50800" rIns="50800"/>
            <a:lstStyle/>
            <a:p>
              <a:pPr algn="ctr" marL="0" indent="0" lvl="0">
                <a:lnSpc>
                  <a:spcPts val="2520"/>
                </a:lnSpc>
                <a:spcBef>
                  <a:spcPct val="0"/>
                </a:spcBef>
              </a:pPr>
            </a:p>
          </p:txBody>
        </p:sp>
      </p:grpSp>
      <p:sp>
        <p:nvSpPr>
          <p:cNvPr name="TextBox 34" id="34"/>
          <p:cNvSpPr txBox="true"/>
          <p:nvPr/>
        </p:nvSpPr>
        <p:spPr>
          <a:xfrm rot="0">
            <a:off x="7918074" y="1114358"/>
            <a:ext cx="1074634" cy="350088"/>
          </a:xfrm>
          <a:prstGeom prst="rect">
            <a:avLst/>
          </a:prstGeom>
        </p:spPr>
        <p:txBody>
          <a:bodyPr anchor="t" rtlCol="false" tIns="0" lIns="0" bIns="0" rIns="0">
            <a:spAutoFit/>
          </a:bodyPr>
          <a:lstStyle/>
          <a:p>
            <a:pPr algn="ctr">
              <a:lnSpc>
                <a:spcPts val="2753"/>
              </a:lnSpc>
            </a:pPr>
            <a:r>
              <a:rPr lang="en-US" sz="1967">
                <a:solidFill>
                  <a:srgbClr val="FF0000"/>
                </a:solidFill>
                <a:latin typeface="Poppins"/>
              </a:rPr>
              <a:t>Home</a:t>
            </a:r>
          </a:p>
        </p:txBody>
      </p:sp>
      <p:sp>
        <p:nvSpPr>
          <p:cNvPr name="TextBox 35" id="35"/>
          <p:cNvSpPr txBox="true"/>
          <p:nvPr/>
        </p:nvSpPr>
        <p:spPr>
          <a:xfrm rot="0">
            <a:off x="9402283" y="1114358"/>
            <a:ext cx="1446373" cy="350088"/>
          </a:xfrm>
          <a:prstGeom prst="rect">
            <a:avLst/>
          </a:prstGeom>
        </p:spPr>
        <p:txBody>
          <a:bodyPr anchor="t" rtlCol="false" tIns="0" lIns="0" bIns="0" rIns="0">
            <a:spAutoFit/>
          </a:bodyPr>
          <a:lstStyle/>
          <a:p>
            <a:pPr algn="ctr">
              <a:lnSpc>
                <a:spcPts val="2753"/>
              </a:lnSpc>
            </a:pPr>
            <a:r>
              <a:rPr lang="en-US" sz="1967">
                <a:solidFill>
                  <a:srgbClr val="FFFFFF"/>
                </a:solidFill>
                <a:latin typeface="Poppins"/>
              </a:rPr>
              <a:t>Problem</a:t>
            </a:r>
          </a:p>
        </p:txBody>
      </p:sp>
      <p:sp>
        <p:nvSpPr>
          <p:cNvPr name="TextBox 36" id="36"/>
          <p:cNvSpPr txBox="true"/>
          <p:nvPr/>
        </p:nvSpPr>
        <p:spPr>
          <a:xfrm rot="0">
            <a:off x="13114179" y="1114358"/>
            <a:ext cx="1218869" cy="350675"/>
          </a:xfrm>
          <a:prstGeom prst="rect">
            <a:avLst/>
          </a:prstGeom>
        </p:spPr>
        <p:txBody>
          <a:bodyPr anchor="t" rtlCol="false" tIns="0" lIns="0" bIns="0" rIns="0">
            <a:spAutoFit/>
          </a:bodyPr>
          <a:lstStyle/>
          <a:p>
            <a:pPr algn="ctr">
              <a:lnSpc>
                <a:spcPts val="2753"/>
              </a:lnSpc>
            </a:pPr>
            <a:r>
              <a:rPr lang="en-US" sz="1967">
                <a:solidFill>
                  <a:srgbClr val="FF0000"/>
                </a:solidFill>
                <a:latin typeface="Poppins Medium"/>
              </a:rPr>
              <a:t>Product</a:t>
            </a:r>
          </a:p>
        </p:txBody>
      </p:sp>
      <p:sp>
        <p:nvSpPr>
          <p:cNvPr name="TextBox 37" id="37"/>
          <p:cNvSpPr txBox="true"/>
          <p:nvPr/>
        </p:nvSpPr>
        <p:spPr>
          <a:xfrm rot="0">
            <a:off x="14742623" y="1114358"/>
            <a:ext cx="1281321" cy="350675"/>
          </a:xfrm>
          <a:prstGeom prst="rect">
            <a:avLst/>
          </a:prstGeom>
        </p:spPr>
        <p:txBody>
          <a:bodyPr anchor="t" rtlCol="false" tIns="0" lIns="0" bIns="0" rIns="0">
            <a:spAutoFit/>
          </a:bodyPr>
          <a:lstStyle/>
          <a:p>
            <a:pPr algn="ctr">
              <a:lnSpc>
                <a:spcPts val="2753"/>
              </a:lnSpc>
            </a:pPr>
            <a:r>
              <a:rPr lang="en-US" sz="1967">
                <a:solidFill>
                  <a:srgbClr val="FF0000"/>
                </a:solidFill>
                <a:latin typeface="Poppins Medium"/>
              </a:rPr>
              <a:t>Target</a:t>
            </a:r>
          </a:p>
        </p:txBody>
      </p:sp>
      <p:sp>
        <p:nvSpPr>
          <p:cNvPr name="TextBox 38" id="38"/>
          <p:cNvSpPr txBox="true"/>
          <p:nvPr/>
        </p:nvSpPr>
        <p:spPr>
          <a:xfrm rot="0">
            <a:off x="11258231" y="1114358"/>
            <a:ext cx="1446373" cy="350675"/>
          </a:xfrm>
          <a:prstGeom prst="rect">
            <a:avLst/>
          </a:prstGeom>
        </p:spPr>
        <p:txBody>
          <a:bodyPr anchor="t" rtlCol="false" tIns="0" lIns="0" bIns="0" rIns="0">
            <a:spAutoFit/>
          </a:bodyPr>
          <a:lstStyle/>
          <a:p>
            <a:pPr algn="ctr">
              <a:lnSpc>
                <a:spcPts val="2753"/>
              </a:lnSpc>
            </a:pPr>
            <a:r>
              <a:rPr lang="en-US" sz="1967">
                <a:solidFill>
                  <a:srgbClr val="FF0000"/>
                </a:solidFill>
                <a:latin typeface="Poppins Medium"/>
              </a:rPr>
              <a:t>Solution</a:t>
            </a:r>
          </a:p>
        </p:txBody>
      </p:sp>
      <p:sp>
        <p:nvSpPr>
          <p:cNvPr name="TextBox 39" id="39"/>
          <p:cNvSpPr txBox="true"/>
          <p:nvPr/>
        </p:nvSpPr>
        <p:spPr>
          <a:xfrm rot="0">
            <a:off x="16435416" y="1114358"/>
            <a:ext cx="1281321" cy="350675"/>
          </a:xfrm>
          <a:prstGeom prst="rect">
            <a:avLst/>
          </a:prstGeom>
        </p:spPr>
        <p:txBody>
          <a:bodyPr anchor="t" rtlCol="false" tIns="0" lIns="0" bIns="0" rIns="0">
            <a:spAutoFit/>
          </a:bodyPr>
          <a:lstStyle/>
          <a:p>
            <a:pPr algn="ctr">
              <a:lnSpc>
                <a:spcPts val="2753"/>
              </a:lnSpc>
            </a:pPr>
            <a:r>
              <a:rPr lang="en-US" sz="1967">
                <a:solidFill>
                  <a:srgbClr val="FF0000"/>
                </a:solidFill>
                <a:latin typeface="Poppins Medium"/>
              </a:rPr>
              <a:t>Team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24141">
            <a:off x="-643411" y="-4290528"/>
            <a:ext cx="4544240" cy="5877852"/>
            <a:chOff x="0" y="0"/>
            <a:chExt cx="665246" cy="860478"/>
          </a:xfrm>
        </p:grpSpPr>
        <p:sp>
          <p:nvSpPr>
            <p:cNvPr name="Freeform 3" id="3"/>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ED0E07"/>
            </a:solidFill>
          </p:spPr>
        </p:sp>
        <p:sp>
          <p:nvSpPr>
            <p:cNvPr name="TextBox 4" id="4"/>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24141">
            <a:off x="11729743" y="4532546"/>
            <a:ext cx="7307079" cy="9451509"/>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72047" y="0"/>
                  </a:moveTo>
                  <a:lnTo>
                    <a:pt x="593200" y="0"/>
                  </a:lnTo>
                  <a:cubicBezTo>
                    <a:pt x="612308" y="0"/>
                    <a:pt x="630633" y="7591"/>
                    <a:pt x="644144" y="21102"/>
                  </a:cubicBezTo>
                  <a:cubicBezTo>
                    <a:pt x="657656" y="34613"/>
                    <a:pt x="665246" y="52939"/>
                    <a:pt x="665246" y="72047"/>
                  </a:cubicBezTo>
                  <a:lnTo>
                    <a:pt x="665246" y="788431"/>
                  </a:lnTo>
                  <a:cubicBezTo>
                    <a:pt x="665246" y="807539"/>
                    <a:pt x="657656" y="825865"/>
                    <a:pt x="644144" y="839376"/>
                  </a:cubicBezTo>
                  <a:cubicBezTo>
                    <a:pt x="630633" y="852887"/>
                    <a:pt x="612308" y="860478"/>
                    <a:pt x="593200" y="860478"/>
                  </a:cubicBezTo>
                  <a:lnTo>
                    <a:pt x="72047" y="860478"/>
                  </a:lnTo>
                  <a:cubicBezTo>
                    <a:pt x="52939" y="860478"/>
                    <a:pt x="34613" y="852887"/>
                    <a:pt x="21102" y="839376"/>
                  </a:cubicBezTo>
                  <a:cubicBezTo>
                    <a:pt x="7591" y="825865"/>
                    <a:pt x="0" y="807539"/>
                    <a:pt x="0" y="788431"/>
                  </a:cubicBezTo>
                  <a:lnTo>
                    <a:pt x="0" y="72047"/>
                  </a:lnTo>
                  <a:cubicBezTo>
                    <a:pt x="0" y="52939"/>
                    <a:pt x="7591" y="34613"/>
                    <a:pt x="21102" y="21102"/>
                  </a:cubicBezTo>
                  <a:cubicBezTo>
                    <a:pt x="34613" y="7591"/>
                    <a:pt x="52939" y="0"/>
                    <a:pt x="72047" y="0"/>
                  </a:cubicBezTo>
                  <a:close/>
                </a:path>
              </a:pathLst>
            </a:custGeom>
            <a:solidFill>
              <a:srgbClr val="ED0E07"/>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3237758" y="2366643"/>
            <a:ext cx="3294834" cy="6519395"/>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1316" r="0" b="-1316"/>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8" id="18"/>
          <p:cNvGrpSpPr>
            <a:grpSpLocks noChangeAspect="true"/>
          </p:cNvGrpSpPr>
          <p:nvPr/>
        </p:nvGrpSpPr>
        <p:grpSpPr>
          <a:xfrm rot="0">
            <a:off x="11156784" y="3920517"/>
            <a:ext cx="2509522" cy="4965520"/>
            <a:chOff x="0" y="0"/>
            <a:chExt cx="2620010" cy="5184140"/>
          </a:xfrm>
        </p:grpSpPr>
        <p:sp>
          <p:nvSpPr>
            <p:cNvPr name="Freeform 19" id="1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0" id="2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0" t="-1108" r="0" b="-1108"/>
              </a:stretch>
            </a:blipFill>
          </p:spPr>
        </p:sp>
        <p:sp>
          <p:nvSpPr>
            <p:cNvPr name="Freeform 21" id="2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2" id="2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3" id="2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4" id="2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5" id="2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6" id="2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7" id="2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8" id="28"/>
          <p:cNvGrpSpPr/>
          <p:nvPr/>
        </p:nvGrpSpPr>
        <p:grpSpPr>
          <a:xfrm rot="0">
            <a:off x="1825833" y="4534548"/>
            <a:ext cx="6597027" cy="1886702"/>
            <a:chOff x="0" y="0"/>
            <a:chExt cx="1737489" cy="496909"/>
          </a:xfrm>
        </p:grpSpPr>
        <p:sp>
          <p:nvSpPr>
            <p:cNvPr name="Freeform 29" id="29"/>
            <p:cNvSpPr/>
            <p:nvPr/>
          </p:nvSpPr>
          <p:spPr>
            <a:xfrm flipH="false" flipV="false" rot="0">
              <a:off x="0" y="0"/>
              <a:ext cx="1737489" cy="496909"/>
            </a:xfrm>
            <a:custGeom>
              <a:avLst/>
              <a:gdLst/>
              <a:ahLst/>
              <a:cxnLst/>
              <a:rect r="r" b="b" t="t" l="l"/>
              <a:pathLst>
                <a:path h="496909" w="1737489">
                  <a:moveTo>
                    <a:pt x="19950" y="0"/>
                  </a:moveTo>
                  <a:lnTo>
                    <a:pt x="1717538" y="0"/>
                  </a:lnTo>
                  <a:cubicBezTo>
                    <a:pt x="1722830" y="0"/>
                    <a:pt x="1727904" y="2102"/>
                    <a:pt x="1731645" y="5843"/>
                  </a:cubicBezTo>
                  <a:cubicBezTo>
                    <a:pt x="1735387" y="9585"/>
                    <a:pt x="1737489" y="14659"/>
                    <a:pt x="1737489" y="19950"/>
                  </a:cubicBezTo>
                  <a:lnTo>
                    <a:pt x="1737489" y="476959"/>
                  </a:lnTo>
                  <a:cubicBezTo>
                    <a:pt x="1737489" y="482250"/>
                    <a:pt x="1735387" y="487324"/>
                    <a:pt x="1731645" y="491066"/>
                  </a:cubicBezTo>
                  <a:cubicBezTo>
                    <a:pt x="1727904" y="494807"/>
                    <a:pt x="1722830" y="496909"/>
                    <a:pt x="1717538" y="496909"/>
                  </a:cubicBezTo>
                  <a:lnTo>
                    <a:pt x="19950" y="496909"/>
                  </a:lnTo>
                  <a:cubicBezTo>
                    <a:pt x="14659" y="496909"/>
                    <a:pt x="9585" y="494807"/>
                    <a:pt x="5843" y="491066"/>
                  </a:cubicBezTo>
                  <a:cubicBezTo>
                    <a:pt x="2102" y="487324"/>
                    <a:pt x="0" y="482250"/>
                    <a:pt x="0" y="476959"/>
                  </a:cubicBezTo>
                  <a:lnTo>
                    <a:pt x="0" y="19950"/>
                  </a:lnTo>
                  <a:cubicBezTo>
                    <a:pt x="0" y="14659"/>
                    <a:pt x="2102" y="9585"/>
                    <a:pt x="5843" y="5843"/>
                  </a:cubicBezTo>
                  <a:cubicBezTo>
                    <a:pt x="9585" y="2102"/>
                    <a:pt x="14659" y="0"/>
                    <a:pt x="19950" y="0"/>
                  </a:cubicBezTo>
                  <a:close/>
                </a:path>
              </a:pathLst>
            </a:custGeom>
            <a:solidFill>
              <a:srgbClr val="891111"/>
            </a:solidFill>
          </p:spPr>
        </p:sp>
        <p:sp>
          <p:nvSpPr>
            <p:cNvPr name="TextBox 30" id="30"/>
            <p:cNvSpPr txBox="true"/>
            <p:nvPr/>
          </p:nvSpPr>
          <p:spPr>
            <a:xfrm>
              <a:off x="0" y="-57150"/>
              <a:ext cx="1737489" cy="554059"/>
            </a:xfrm>
            <a:prstGeom prst="rect">
              <a:avLst/>
            </a:prstGeom>
          </p:spPr>
          <p:txBody>
            <a:bodyPr anchor="ctr" rtlCol="false" tIns="50800" lIns="50800" bIns="50800" rIns="50800"/>
            <a:lstStyle/>
            <a:p>
              <a:pPr algn="ctr">
                <a:lnSpc>
                  <a:spcPts val="2753"/>
                </a:lnSpc>
              </a:pPr>
            </a:p>
          </p:txBody>
        </p:sp>
      </p:grpSp>
      <p:grpSp>
        <p:nvGrpSpPr>
          <p:cNvPr name="Group 31" id="31"/>
          <p:cNvGrpSpPr/>
          <p:nvPr/>
        </p:nvGrpSpPr>
        <p:grpSpPr>
          <a:xfrm rot="0">
            <a:off x="1825833" y="6805625"/>
            <a:ext cx="6597027" cy="1886702"/>
            <a:chOff x="0" y="0"/>
            <a:chExt cx="1737489" cy="496909"/>
          </a:xfrm>
        </p:grpSpPr>
        <p:sp>
          <p:nvSpPr>
            <p:cNvPr name="Freeform 32" id="32"/>
            <p:cNvSpPr/>
            <p:nvPr/>
          </p:nvSpPr>
          <p:spPr>
            <a:xfrm flipH="false" flipV="false" rot="0">
              <a:off x="0" y="0"/>
              <a:ext cx="1737489" cy="496909"/>
            </a:xfrm>
            <a:custGeom>
              <a:avLst/>
              <a:gdLst/>
              <a:ahLst/>
              <a:cxnLst/>
              <a:rect r="r" b="b" t="t" l="l"/>
              <a:pathLst>
                <a:path h="496909" w="1737489">
                  <a:moveTo>
                    <a:pt x="19950" y="0"/>
                  </a:moveTo>
                  <a:lnTo>
                    <a:pt x="1717538" y="0"/>
                  </a:lnTo>
                  <a:cubicBezTo>
                    <a:pt x="1722830" y="0"/>
                    <a:pt x="1727904" y="2102"/>
                    <a:pt x="1731645" y="5843"/>
                  </a:cubicBezTo>
                  <a:cubicBezTo>
                    <a:pt x="1735387" y="9585"/>
                    <a:pt x="1737489" y="14659"/>
                    <a:pt x="1737489" y="19950"/>
                  </a:cubicBezTo>
                  <a:lnTo>
                    <a:pt x="1737489" y="476959"/>
                  </a:lnTo>
                  <a:cubicBezTo>
                    <a:pt x="1737489" y="482250"/>
                    <a:pt x="1735387" y="487324"/>
                    <a:pt x="1731645" y="491066"/>
                  </a:cubicBezTo>
                  <a:cubicBezTo>
                    <a:pt x="1727904" y="494807"/>
                    <a:pt x="1722830" y="496909"/>
                    <a:pt x="1717538" y="496909"/>
                  </a:cubicBezTo>
                  <a:lnTo>
                    <a:pt x="19950" y="496909"/>
                  </a:lnTo>
                  <a:cubicBezTo>
                    <a:pt x="14659" y="496909"/>
                    <a:pt x="9585" y="494807"/>
                    <a:pt x="5843" y="491066"/>
                  </a:cubicBezTo>
                  <a:cubicBezTo>
                    <a:pt x="2102" y="487324"/>
                    <a:pt x="0" y="482250"/>
                    <a:pt x="0" y="476959"/>
                  </a:cubicBezTo>
                  <a:lnTo>
                    <a:pt x="0" y="19950"/>
                  </a:lnTo>
                  <a:cubicBezTo>
                    <a:pt x="0" y="14659"/>
                    <a:pt x="2102" y="9585"/>
                    <a:pt x="5843" y="5843"/>
                  </a:cubicBezTo>
                  <a:cubicBezTo>
                    <a:pt x="9585" y="2102"/>
                    <a:pt x="14659" y="0"/>
                    <a:pt x="19950" y="0"/>
                  </a:cubicBezTo>
                  <a:close/>
                </a:path>
              </a:pathLst>
            </a:custGeom>
            <a:solidFill>
              <a:srgbClr val="891111"/>
            </a:solidFill>
          </p:spPr>
        </p:sp>
        <p:sp>
          <p:nvSpPr>
            <p:cNvPr name="TextBox 33" id="33"/>
            <p:cNvSpPr txBox="true"/>
            <p:nvPr/>
          </p:nvSpPr>
          <p:spPr>
            <a:xfrm>
              <a:off x="0" y="-57150"/>
              <a:ext cx="1737489" cy="554059"/>
            </a:xfrm>
            <a:prstGeom prst="rect">
              <a:avLst/>
            </a:prstGeom>
          </p:spPr>
          <p:txBody>
            <a:bodyPr anchor="ctr" rtlCol="false" tIns="50800" lIns="50800" bIns="50800" rIns="50800"/>
            <a:lstStyle/>
            <a:p>
              <a:pPr algn="ctr">
                <a:lnSpc>
                  <a:spcPts val="2753"/>
                </a:lnSpc>
              </a:pPr>
            </a:p>
          </p:txBody>
        </p:sp>
      </p:grpSp>
      <p:sp>
        <p:nvSpPr>
          <p:cNvPr name="TextBox 34" id="34"/>
          <p:cNvSpPr txBox="true"/>
          <p:nvPr/>
        </p:nvSpPr>
        <p:spPr>
          <a:xfrm rot="0">
            <a:off x="1825833" y="2136437"/>
            <a:ext cx="5549061" cy="1111705"/>
          </a:xfrm>
          <a:prstGeom prst="rect">
            <a:avLst/>
          </a:prstGeom>
        </p:spPr>
        <p:txBody>
          <a:bodyPr anchor="t" rtlCol="false" tIns="0" lIns="0" bIns="0" rIns="0">
            <a:spAutoFit/>
          </a:bodyPr>
          <a:lstStyle/>
          <a:p>
            <a:pPr algn="l" marL="0" indent="0" lvl="0">
              <a:lnSpc>
                <a:spcPts val="8024"/>
              </a:lnSpc>
              <a:spcBef>
                <a:spcPct val="0"/>
              </a:spcBef>
            </a:pPr>
            <a:r>
              <a:rPr lang="en-US" sz="7499">
                <a:solidFill>
                  <a:srgbClr val="ED0E07"/>
                </a:solidFill>
                <a:latin typeface="Poppins Bold"/>
              </a:rPr>
              <a:t>Solution </a:t>
            </a:r>
          </a:p>
        </p:txBody>
      </p:sp>
      <p:sp>
        <p:nvSpPr>
          <p:cNvPr name="TextBox 35" id="35"/>
          <p:cNvSpPr txBox="true"/>
          <p:nvPr/>
        </p:nvSpPr>
        <p:spPr>
          <a:xfrm rot="0">
            <a:off x="2424616" y="4640080"/>
            <a:ext cx="5399462" cy="1675638"/>
          </a:xfrm>
          <a:prstGeom prst="rect">
            <a:avLst/>
          </a:prstGeom>
        </p:spPr>
        <p:txBody>
          <a:bodyPr anchor="t" rtlCol="false" tIns="0" lIns="0" bIns="0" rIns="0">
            <a:spAutoFit/>
          </a:bodyPr>
          <a:lstStyle/>
          <a:p>
            <a:pPr algn="ctr" marL="0" indent="0" lvl="0">
              <a:lnSpc>
                <a:spcPts val="2690"/>
              </a:lnSpc>
            </a:pPr>
            <a:r>
              <a:rPr lang="en-US" sz="2299">
                <a:solidFill>
                  <a:srgbClr val="FFFFFF"/>
                </a:solidFill>
                <a:latin typeface="Poppins"/>
              </a:rPr>
              <a:t>Develop a "BSU-Alangilan E-Canteen", a comprehensive web application for campus canteen to enhance the food ordering process for students</a:t>
            </a:r>
          </a:p>
        </p:txBody>
      </p:sp>
      <p:sp>
        <p:nvSpPr>
          <p:cNvPr name="TextBox 36" id="36"/>
          <p:cNvSpPr txBox="true"/>
          <p:nvPr/>
        </p:nvSpPr>
        <p:spPr>
          <a:xfrm rot="0">
            <a:off x="2424616" y="7244532"/>
            <a:ext cx="5399462" cy="1008888"/>
          </a:xfrm>
          <a:prstGeom prst="rect">
            <a:avLst/>
          </a:prstGeom>
        </p:spPr>
        <p:txBody>
          <a:bodyPr anchor="t" rtlCol="false" tIns="0" lIns="0" bIns="0" rIns="0">
            <a:spAutoFit/>
          </a:bodyPr>
          <a:lstStyle/>
          <a:p>
            <a:pPr algn="ctr" marL="0" indent="0" lvl="0">
              <a:lnSpc>
                <a:spcPts val="2690"/>
              </a:lnSpc>
            </a:pPr>
            <a:r>
              <a:rPr lang="en-US" sz="2299">
                <a:solidFill>
                  <a:srgbClr val="FFFFFF"/>
                </a:solidFill>
                <a:latin typeface="Poppins"/>
              </a:rPr>
              <a:t>The web application offers a user-friendly interface for both canteen salespersons and students.</a:t>
            </a:r>
          </a:p>
        </p:txBody>
      </p:sp>
      <p:grpSp>
        <p:nvGrpSpPr>
          <p:cNvPr name="Group 37" id="37"/>
          <p:cNvGrpSpPr/>
          <p:nvPr/>
        </p:nvGrpSpPr>
        <p:grpSpPr>
          <a:xfrm rot="0">
            <a:off x="11205723" y="1107142"/>
            <a:ext cx="1551389" cy="422257"/>
            <a:chOff x="0" y="0"/>
            <a:chExt cx="531257" cy="144598"/>
          </a:xfrm>
        </p:grpSpPr>
        <p:sp>
          <p:nvSpPr>
            <p:cNvPr name="Freeform 38" id="38"/>
            <p:cNvSpPr/>
            <p:nvPr/>
          </p:nvSpPr>
          <p:spPr>
            <a:xfrm flipH="false" flipV="false" rot="0">
              <a:off x="0" y="0"/>
              <a:ext cx="531257" cy="144598"/>
            </a:xfrm>
            <a:custGeom>
              <a:avLst/>
              <a:gdLst/>
              <a:ahLst/>
              <a:cxnLst/>
              <a:rect r="r" b="b" t="t" l="l"/>
              <a:pathLst>
                <a:path h="144598" w="531257">
                  <a:moveTo>
                    <a:pt x="49903" y="0"/>
                  </a:moveTo>
                  <a:lnTo>
                    <a:pt x="481354" y="0"/>
                  </a:lnTo>
                  <a:cubicBezTo>
                    <a:pt x="508915" y="0"/>
                    <a:pt x="531257" y="22342"/>
                    <a:pt x="531257" y="49903"/>
                  </a:cubicBezTo>
                  <a:lnTo>
                    <a:pt x="531257" y="94694"/>
                  </a:lnTo>
                  <a:cubicBezTo>
                    <a:pt x="531257" y="122255"/>
                    <a:pt x="508915" y="144598"/>
                    <a:pt x="481354" y="144598"/>
                  </a:cubicBezTo>
                  <a:lnTo>
                    <a:pt x="49903" y="144598"/>
                  </a:lnTo>
                  <a:cubicBezTo>
                    <a:pt x="36668" y="144598"/>
                    <a:pt x="23975" y="139340"/>
                    <a:pt x="14616" y="129981"/>
                  </a:cubicBezTo>
                  <a:cubicBezTo>
                    <a:pt x="5258" y="120623"/>
                    <a:pt x="0" y="107930"/>
                    <a:pt x="0" y="94694"/>
                  </a:cubicBezTo>
                  <a:lnTo>
                    <a:pt x="0" y="49903"/>
                  </a:lnTo>
                  <a:cubicBezTo>
                    <a:pt x="0" y="22342"/>
                    <a:pt x="22342" y="0"/>
                    <a:pt x="49903" y="0"/>
                  </a:cubicBezTo>
                  <a:close/>
                </a:path>
              </a:pathLst>
            </a:custGeom>
            <a:solidFill>
              <a:srgbClr val="ED0E07"/>
            </a:solidFill>
            <a:ln cap="sq">
              <a:noFill/>
              <a:prstDash val="solid"/>
              <a:miter/>
            </a:ln>
          </p:spPr>
        </p:sp>
        <p:sp>
          <p:nvSpPr>
            <p:cNvPr name="TextBox 39" id="39"/>
            <p:cNvSpPr txBox="true"/>
            <p:nvPr/>
          </p:nvSpPr>
          <p:spPr>
            <a:xfrm>
              <a:off x="0" y="-57150"/>
              <a:ext cx="531257" cy="201748"/>
            </a:xfrm>
            <a:prstGeom prst="rect">
              <a:avLst/>
            </a:prstGeom>
          </p:spPr>
          <p:txBody>
            <a:bodyPr anchor="ctr" rtlCol="false" tIns="50800" lIns="50800" bIns="50800" rIns="50800"/>
            <a:lstStyle/>
            <a:p>
              <a:pPr algn="ctr" marL="0" indent="0" lvl="0">
                <a:lnSpc>
                  <a:spcPts val="2520"/>
                </a:lnSpc>
                <a:spcBef>
                  <a:spcPct val="0"/>
                </a:spcBef>
              </a:pPr>
            </a:p>
          </p:txBody>
        </p:sp>
      </p:grpSp>
      <p:sp>
        <p:nvSpPr>
          <p:cNvPr name="TextBox 40" id="40"/>
          <p:cNvSpPr txBox="true"/>
          <p:nvPr/>
        </p:nvSpPr>
        <p:spPr>
          <a:xfrm rot="0">
            <a:off x="7918074" y="1114358"/>
            <a:ext cx="1074634" cy="350088"/>
          </a:xfrm>
          <a:prstGeom prst="rect">
            <a:avLst/>
          </a:prstGeom>
        </p:spPr>
        <p:txBody>
          <a:bodyPr anchor="t" rtlCol="false" tIns="0" lIns="0" bIns="0" rIns="0">
            <a:spAutoFit/>
          </a:bodyPr>
          <a:lstStyle/>
          <a:p>
            <a:pPr algn="ctr">
              <a:lnSpc>
                <a:spcPts val="2753"/>
              </a:lnSpc>
            </a:pPr>
            <a:r>
              <a:rPr lang="en-US" sz="1967">
                <a:solidFill>
                  <a:srgbClr val="FF0000"/>
                </a:solidFill>
                <a:latin typeface="Poppins Bold"/>
              </a:rPr>
              <a:t>Home</a:t>
            </a:r>
          </a:p>
        </p:txBody>
      </p:sp>
      <p:sp>
        <p:nvSpPr>
          <p:cNvPr name="TextBox 41" id="41"/>
          <p:cNvSpPr txBox="true"/>
          <p:nvPr/>
        </p:nvSpPr>
        <p:spPr>
          <a:xfrm rot="0">
            <a:off x="9402283" y="1114358"/>
            <a:ext cx="1446373" cy="350088"/>
          </a:xfrm>
          <a:prstGeom prst="rect">
            <a:avLst/>
          </a:prstGeom>
        </p:spPr>
        <p:txBody>
          <a:bodyPr anchor="t" rtlCol="false" tIns="0" lIns="0" bIns="0" rIns="0">
            <a:spAutoFit/>
          </a:bodyPr>
          <a:lstStyle/>
          <a:p>
            <a:pPr algn="ctr">
              <a:lnSpc>
                <a:spcPts val="2753"/>
              </a:lnSpc>
            </a:pPr>
            <a:r>
              <a:rPr lang="en-US" sz="1967">
                <a:solidFill>
                  <a:srgbClr val="FF0000"/>
                </a:solidFill>
                <a:latin typeface="Poppins Bold"/>
              </a:rPr>
              <a:t>Problem</a:t>
            </a:r>
          </a:p>
        </p:txBody>
      </p:sp>
      <p:sp>
        <p:nvSpPr>
          <p:cNvPr name="TextBox 42" id="42"/>
          <p:cNvSpPr txBox="true"/>
          <p:nvPr/>
        </p:nvSpPr>
        <p:spPr>
          <a:xfrm rot="0">
            <a:off x="13114179" y="1114358"/>
            <a:ext cx="1218869" cy="350088"/>
          </a:xfrm>
          <a:prstGeom prst="rect">
            <a:avLst/>
          </a:prstGeom>
        </p:spPr>
        <p:txBody>
          <a:bodyPr anchor="t" rtlCol="false" tIns="0" lIns="0" bIns="0" rIns="0">
            <a:spAutoFit/>
          </a:bodyPr>
          <a:lstStyle/>
          <a:p>
            <a:pPr algn="ctr">
              <a:lnSpc>
                <a:spcPts val="2753"/>
              </a:lnSpc>
            </a:pPr>
            <a:r>
              <a:rPr lang="en-US" sz="1967">
                <a:solidFill>
                  <a:srgbClr val="FF0000"/>
                </a:solidFill>
                <a:latin typeface="Poppins Bold"/>
              </a:rPr>
              <a:t>Product</a:t>
            </a:r>
          </a:p>
        </p:txBody>
      </p:sp>
      <p:sp>
        <p:nvSpPr>
          <p:cNvPr name="TextBox 43" id="43"/>
          <p:cNvSpPr txBox="true"/>
          <p:nvPr/>
        </p:nvSpPr>
        <p:spPr>
          <a:xfrm rot="0">
            <a:off x="14742623" y="1114358"/>
            <a:ext cx="1281321" cy="350088"/>
          </a:xfrm>
          <a:prstGeom prst="rect">
            <a:avLst/>
          </a:prstGeom>
        </p:spPr>
        <p:txBody>
          <a:bodyPr anchor="t" rtlCol="false" tIns="0" lIns="0" bIns="0" rIns="0">
            <a:spAutoFit/>
          </a:bodyPr>
          <a:lstStyle/>
          <a:p>
            <a:pPr algn="ctr">
              <a:lnSpc>
                <a:spcPts val="2753"/>
              </a:lnSpc>
            </a:pPr>
            <a:r>
              <a:rPr lang="en-US" sz="1967">
                <a:solidFill>
                  <a:srgbClr val="FF0000"/>
                </a:solidFill>
                <a:latin typeface="Poppins Bold"/>
              </a:rPr>
              <a:t>Target</a:t>
            </a:r>
          </a:p>
        </p:txBody>
      </p:sp>
      <p:sp>
        <p:nvSpPr>
          <p:cNvPr name="TextBox 44" id="44"/>
          <p:cNvSpPr txBox="true"/>
          <p:nvPr/>
        </p:nvSpPr>
        <p:spPr>
          <a:xfrm rot="0">
            <a:off x="11258231" y="1114358"/>
            <a:ext cx="1446373" cy="350088"/>
          </a:xfrm>
          <a:prstGeom prst="rect">
            <a:avLst/>
          </a:prstGeom>
        </p:spPr>
        <p:txBody>
          <a:bodyPr anchor="t" rtlCol="false" tIns="0" lIns="0" bIns="0" rIns="0">
            <a:spAutoFit/>
          </a:bodyPr>
          <a:lstStyle/>
          <a:p>
            <a:pPr algn="ctr">
              <a:lnSpc>
                <a:spcPts val="2753"/>
              </a:lnSpc>
            </a:pPr>
            <a:r>
              <a:rPr lang="en-US" sz="1967">
                <a:solidFill>
                  <a:srgbClr val="FFFFFF"/>
                </a:solidFill>
                <a:latin typeface="Poppins Bold"/>
              </a:rPr>
              <a:t>Solution</a:t>
            </a:r>
          </a:p>
        </p:txBody>
      </p:sp>
      <p:sp>
        <p:nvSpPr>
          <p:cNvPr name="TextBox 45" id="45"/>
          <p:cNvSpPr txBox="true"/>
          <p:nvPr/>
        </p:nvSpPr>
        <p:spPr>
          <a:xfrm rot="0">
            <a:off x="16435416" y="1114358"/>
            <a:ext cx="1281321" cy="350088"/>
          </a:xfrm>
          <a:prstGeom prst="rect">
            <a:avLst/>
          </a:prstGeom>
        </p:spPr>
        <p:txBody>
          <a:bodyPr anchor="t" rtlCol="false" tIns="0" lIns="0" bIns="0" rIns="0">
            <a:spAutoFit/>
          </a:bodyPr>
          <a:lstStyle/>
          <a:p>
            <a:pPr algn="ctr">
              <a:lnSpc>
                <a:spcPts val="2753"/>
              </a:lnSpc>
            </a:pPr>
            <a:r>
              <a:rPr lang="en-US" sz="1967">
                <a:solidFill>
                  <a:srgbClr val="FF0000"/>
                </a:solidFill>
                <a:latin typeface="Poppins Bold"/>
              </a:rPr>
              <a:t>Team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24141">
            <a:off x="-720571" y="-1702946"/>
            <a:ext cx="4544240" cy="5877852"/>
            <a:chOff x="0" y="0"/>
            <a:chExt cx="665246" cy="860478"/>
          </a:xfrm>
        </p:grpSpPr>
        <p:sp>
          <p:nvSpPr>
            <p:cNvPr name="Freeform 3" id="3"/>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ED0E07"/>
            </a:solidFill>
          </p:spPr>
        </p:sp>
        <p:sp>
          <p:nvSpPr>
            <p:cNvPr name="TextBox 4" id="4"/>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473106">
            <a:off x="8583339" y="2624432"/>
            <a:ext cx="12118398" cy="10689942"/>
            <a:chOff x="0" y="0"/>
            <a:chExt cx="1103275" cy="973227"/>
          </a:xfrm>
        </p:grpSpPr>
        <p:sp>
          <p:nvSpPr>
            <p:cNvPr name="Freeform 6" id="6"/>
            <p:cNvSpPr/>
            <p:nvPr/>
          </p:nvSpPr>
          <p:spPr>
            <a:xfrm flipH="false" flipV="false" rot="0">
              <a:off x="0" y="0"/>
              <a:ext cx="1103275" cy="973227"/>
            </a:xfrm>
            <a:custGeom>
              <a:avLst/>
              <a:gdLst/>
              <a:ahLst/>
              <a:cxnLst/>
              <a:rect r="r" b="b" t="t" l="l"/>
              <a:pathLst>
                <a:path h="973227" w="1103275">
                  <a:moveTo>
                    <a:pt x="43442" y="0"/>
                  </a:moveTo>
                  <a:lnTo>
                    <a:pt x="1059833" y="0"/>
                  </a:lnTo>
                  <a:cubicBezTo>
                    <a:pt x="1083825" y="0"/>
                    <a:pt x="1103275" y="19450"/>
                    <a:pt x="1103275" y="43442"/>
                  </a:cubicBezTo>
                  <a:lnTo>
                    <a:pt x="1103275" y="929784"/>
                  </a:lnTo>
                  <a:cubicBezTo>
                    <a:pt x="1103275" y="953777"/>
                    <a:pt x="1083825" y="973227"/>
                    <a:pt x="1059833" y="973227"/>
                  </a:cubicBezTo>
                  <a:lnTo>
                    <a:pt x="43442" y="973227"/>
                  </a:lnTo>
                  <a:cubicBezTo>
                    <a:pt x="31921" y="973227"/>
                    <a:pt x="20871" y="968650"/>
                    <a:pt x="12724" y="960503"/>
                  </a:cubicBezTo>
                  <a:cubicBezTo>
                    <a:pt x="4577" y="952356"/>
                    <a:pt x="0" y="941306"/>
                    <a:pt x="0" y="929784"/>
                  </a:cubicBezTo>
                  <a:lnTo>
                    <a:pt x="0" y="43442"/>
                  </a:lnTo>
                  <a:cubicBezTo>
                    <a:pt x="0" y="19450"/>
                    <a:pt x="19450" y="0"/>
                    <a:pt x="43442" y="0"/>
                  </a:cubicBezTo>
                  <a:close/>
                </a:path>
              </a:pathLst>
            </a:custGeom>
            <a:solidFill>
              <a:srgbClr val="ED0E07"/>
            </a:solidFill>
          </p:spPr>
        </p:sp>
        <p:sp>
          <p:nvSpPr>
            <p:cNvPr name="TextBox 7" id="7"/>
            <p:cNvSpPr txBox="true"/>
            <p:nvPr/>
          </p:nvSpPr>
          <p:spPr>
            <a:xfrm>
              <a:off x="0" y="-38100"/>
              <a:ext cx="1103275" cy="101132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4300073" y="2363637"/>
            <a:ext cx="5549061" cy="1114425"/>
          </a:xfrm>
          <a:prstGeom prst="rect">
            <a:avLst/>
          </a:prstGeom>
        </p:spPr>
        <p:txBody>
          <a:bodyPr anchor="t" rtlCol="false" tIns="0" lIns="0" bIns="0" rIns="0">
            <a:spAutoFit/>
          </a:bodyPr>
          <a:lstStyle/>
          <a:p>
            <a:pPr algn="l" marL="0" indent="0" lvl="0">
              <a:lnSpc>
                <a:spcPts val="8024"/>
              </a:lnSpc>
              <a:spcBef>
                <a:spcPct val="0"/>
              </a:spcBef>
            </a:pPr>
            <a:r>
              <a:rPr lang="en-US" sz="7499">
                <a:solidFill>
                  <a:srgbClr val="ED0E07"/>
                </a:solidFill>
                <a:latin typeface="Poppins Bold"/>
              </a:rPr>
              <a:t>Product</a:t>
            </a:r>
          </a:p>
        </p:txBody>
      </p:sp>
      <p:grpSp>
        <p:nvGrpSpPr>
          <p:cNvPr name="Group 9" id="9"/>
          <p:cNvGrpSpPr>
            <a:grpSpLocks noChangeAspect="true"/>
          </p:cNvGrpSpPr>
          <p:nvPr/>
        </p:nvGrpSpPr>
        <p:grpSpPr>
          <a:xfrm rot="560043">
            <a:off x="10174111" y="1617608"/>
            <a:ext cx="2112427" cy="4179799"/>
            <a:chOff x="0" y="0"/>
            <a:chExt cx="2620010" cy="5184140"/>
          </a:xfrm>
        </p:grpSpPr>
        <p:sp>
          <p:nvSpPr>
            <p:cNvPr name="Freeform 10" id="1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1" id="1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1525" r="0" b="-1525"/>
              </a:stretch>
            </a:blipFill>
          </p:spPr>
        </p:sp>
        <p:sp>
          <p:nvSpPr>
            <p:cNvPr name="Freeform 12" id="1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3" id="1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4" id="1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6" id="1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7" id="1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8" id="1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9" id="19"/>
          <p:cNvGrpSpPr>
            <a:grpSpLocks noChangeAspect="true"/>
          </p:cNvGrpSpPr>
          <p:nvPr/>
        </p:nvGrpSpPr>
        <p:grpSpPr>
          <a:xfrm rot="560043">
            <a:off x="10894840" y="6268364"/>
            <a:ext cx="2112427" cy="4179799"/>
            <a:chOff x="0" y="0"/>
            <a:chExt cx="2620010" cy="5184140"/>
          </a:xfrm>
        </p:grpSpPr>
        <p:sp>
          <p:nvSpPr>
            <p:cNvPr name="Freeform 20" id="2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1" id="2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0" t="-1316" r="0" b="-1316"/>
              </a:stretch>
            </a:blipFill>
          </p:spPr>
        </p:sp>
        <p:sp>
          <p:nvSpPr>
            <p:cNvPr name="Freeform 22" id="2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3" id="2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4" id="2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5" id="2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6" id="2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7" id="2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8" id="2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9" id="29"/>
          <p:cNvGrpSpPr>
            <a:grpSpLocks noChangeAspect="true"/>
          </p:cNvGrpSpPr>
          <p:nvPr/>
        </p:nvGrpSpPr>
        <p:grpSpPr>
          <a:xfrm rot="560043">
            <a:off x="13706728" y="1636658"/>
            <a:ext cx="2112427" cy="4179799"/>
            <a:chOff x="0" y="0"/>
            <a:chExt cx="2620010" cy="5184140"/>
          </a:xfrm>
        </p:grpSpPr>
        <p:sp>
          <p:nvSpPr>
            <p:cNvPr name="Freeform 30" id="3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1" id="3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0" t="-1108" r="0" b="-1108"/>
              </a:stretch>
            </a:blipFill>
          </p:spPr>
        </p:sp>
        <p:sp>
          <p:nvSpPr>
            <p:cNvPr name="Freeform 32" id="3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3" id="3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4" id="3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5" id="3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6" id="3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7" id="3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8" id="3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9" id="39"/>
          <p:cNvGrpSpPr>
            <a:grpSpLocks noChangeAspect="true"/>
          </p:cNvGrpSpPr>
          <p:nvPr/>
        </p:nvGrpSpPr>
        <p:grpSpPr>
          <a:xfrm rot="560043">
            <a:off x="14455023" y="6881426"/>
            <a:ext cx="2112427" cy="4179799"/>
            <a:chOff x="0" y="0"/>
            <a:chExt cx="2620010" cy="5184140"/>
          </a:xfrm>
        </p:grpSpPr>
        <p:sp>
          <p:nvSpPr>
            <p:cNvPr name="Freeform 40" id="4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1" id="4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0" t="-1316" r="0" b="-1316"/>
              </a:stretch>
            </a:blipFill>
          </p:spPr>
        </p:sp>
        <p:sp>
          <p:nvSpPr>
            <p:cNvPr name="Freeform 42" id="4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3" id="4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4" id="4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5" id="4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6" id="4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7" id="4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8" id="4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9" id="49"/>
          <p:cNvGrpSpPr>
            <a:grpSpLocks noChangeAspect="true"/>
          </p:cNvGrpSpPr>
          <p:nvPr/>
        </p:nvGrpSpPr>
        <p:grpSpPr>
          <a:xfrm rot="560043">
            <a:off x="16545808" y="2650148"/>
            <a:ext cx="2112427" cy="4179799"/>
            <a:chOff x="0" y="0"/>
            <a:chExt cx="2620010" cy="5184140"/>
          </a:xfrm>
        </p:grpSpPr>
        <p:sp>
          <p:nvSpPr>
            <p:cNvPr name="Freeform 50" id="5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1" id="5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0" t="-1495" r="0" b="-1495"/>
              </a:stretch>
            </a:blipFill>
          </p:spPr>
        </p:sp>
        <p:sp>
          <p:nvSpPr>
            <p:cNvPr name="Freeform 52" id="5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53" id="5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54" id="5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55" id="5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56" id="5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7" id="5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8" id="5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59" id="59"/>
          <p:cNvSpPr txBox="true"/>
          <p:nvPr/>
        </p:nvSpPr>
        <p:spPr>
          <a:xfrm rot="0">
            <a:off x="1465824" y="4993971"/>
            <a:ext cx="6580386" cy="3806825"/>
          </a:xfrm>
          <a:prstGeom prst="rect">
            <a:avLst/>
          </a:prstGeom>
        </p:spPr>
        <p:txBody>
          <a:bodyPr anchor="t" rtlCol="false" tIns="0" lIns="0" bIns="0" rIns="0">
            <a:spAutoFit/>
          </a:bodyPr>
          <a:lstStyle/>
          <a:p>
            <a:pPr marL="0" indent="0" lvl="0">
              <a:lnSpc>
                <a:spcPts val="3774"/>
              </a:lnSpc>
            </a:pPr>
            <a:r>
              <a:rPr lang="en-US" sz="2499">
                <a:solidFill>
                  <a:srgbClr val="000000"/>
                </a:solidFill>
                <a:latin typeface="Poppins"/>
              </a:rPr>
              <a:t>The interface would allow them to add, edit, or remove items from the menu, along with corresponding prices. Students should have the ability to select items from the menu and add them to their order. Also, the students are able to see if their orders are ready and ready for pick-up.</a:t>
            </a:r>
          </a:p>
        </p:txBody>
      </p:sp>
      <p:grpSp>
        <p:nvGrpSpPr>
          <p:cNvPr name="Group 60" id="60"/>
          <p:cNvGrpSpPr/>
          <p:nvPr/>
        </p:nvGrpSpPr>
        <p:grpSpPr>
          <a:xfrm rot="0">
            <a:off x="12947919" y="1107142"/>
            <a:ext cx="1551389" cy="422257"/>
            <a:chOff x="0" y="0"/>
            <a:chExt cx="531257" cy="144598"/>
          </a:xfrm>
        </p:grpSpPr>
        <p:sp>
          <p:nvSpPr>
            <p:cNvPr name="Freeform 61" id="61"/>
            <p:cNvSpPr/>
            <p:nvPr/>
          </p:nvSpPr>
          <p:spPr>
            <a:xfrm flipH="false" flipV="false" rot="0">
              <a:off x="0" y="0"/>
              <a:ext cx="531257" cy="144598"/>
            </a:xfrm>
            <a:custGeom>
              <a:avLst/>
              <a:gdLst/>
              <a:ahLst/>
              <a:cxnLst/>
              <a:rect r="r" b="b" t="t" l="l"/>
              <a:pathLst>
                <a:path h="144598" w="531257">
                  <a:moveTo>
                    <a:pt x="49903" y="0"/>
                  </a:moveTo>
                  <a:lnTo>
                    <a:pt x="481354" y="0"/>
                  </a:lnTo>
                  <a:cubicBezTo>
                    <a:pt x="508915" y="0"/>
                    <a:pt x="531257" y="22342"/>
                    <a:pt x="531257" y="49903"/>
                  </a:cubicBezTo>
                  <a:lnTo>
                    <a:pt x="531257" y="94694"/>
                  </a:lnTo>
                  <a:cubicBezTo>
                    <a:pt x="531257" y="122255"/>
                    <a:pt x="508915" y="144598"/>
                    <a:pt x="481354" y="144598"/>
                  </a:cubicBezTo>
                  <a:lnTo>
                    <a:pt x="49903" y="144598"/>
                  </a:lnTo>
                  <a:cubicBezTo>
                    <a:pt x="36668" y="144598"/>
                    <a:pt x="23975" y="139340"/>
                    <a:pt x="14616" y="129981"/>
                  </a:cubicBezTo>
                  <a:cubicBezTo>
                    <a:pt x="5258" y="120623"/>
                    <a:pt x="0" y="107930"/>
                    <a:pt x="0" y="94694"/>
                  </a:cubicBezTo>
                  <a:lnTo>
                    <a:pt x="0" y="49903"/>
                  </a:lnTo>
                  <a:cubicBezTo>
                    <a:pt x="0" y="22342"/>
                    <a:pt x="22342" y="0"/>
                    <a:pt x="49903" y="0"/>
                  </a:cubicBezTo>
                  <a:close/>
                </a:path>
              </a:pathLst>
            </a:custGeom>
            <a:solidFill>
              <a:srgbClr val="ED0E07"/>
            </a:solidFill>
            <a:ln cap="sq">
              <a:noFill/>
              <a:prstDash val="solid"/>
              <a:miter/>
            </a:ln>
          </p:spPr>
        </p:sp>
        <p:sp>
          <p:nvSpPr>
            <p:cNvPr name="TextBox 62" id="62"/>
            <p:cNvSpPr txBox="true"/>
            <p:nvPr/>
          </p:nvSpPr>
          <p:spPr>
            <a:xfrm>
              <a:off x="0" y="-57150"/>
              <a:ext cx="531257" cy="201748"/>
            </a:xfrm>
            <a:prstGeom prst="rect">
              <a:avLst/>
            </a:prstGeom>
          </p:spPr>
          <p:txBody>
            <a:bodyPr anchor="ctr" rtlCol="false" tIns="50800" lIns="50800" bIns="50800" rIns="50800"/>
            <a:lstStyle/>
            <a:p>
              <a:pPr algn="ctr" marL="0" indent="0" lvl="0">
                <a:lnSpc>
                  <a:spcPts val="2520"/>
                </a:lnSpc>
                <a:spcBef>
                  <a:spcPct val="0"/>
                </a:spcBef>
              </a:pPr>
            </a:p>
          </p:txBody>
        </p:sp>
      </p:grpSp>
      <p:sp>
        <p:nvSpPr>
          <p:cNvPr name="TextBox 63" id="63"/>
          <p:cNvSpPr txBox="true"/>
          <p:nvPr/>
        </p:nvSpPr>
        <p:spPr>
          <a:xfrm rot="0">
            <a:off x="7918074" y="1114358"/>
            <a:ext cx="1074634" cy="350088"/>
          </a:xfrm>
          <a:prstGeom prst="rect">
            <a:avLst/>
          </a:prstGeom>
        </p:spPr>
        <p:txBody>
          <a:bodyPr anchor="t" rtlCol="false" tIns="0" lIns="0" bIns="0" rIns="0">
            <a:spAutoFit/>
          </a:bodyPr>
          <a:lstStyle/>
          <a:p>
            <a:pPr algn="ctr">
              <a:lnSpc>
                <a:spcPts val="2753"/>
              </a:lnSpc>
            </a:pPr>
            <a:r>
              <a:rPr lang="en-US" sz="1967">
                <a:solidFill>
                  <a:srgbClr val="FF0000"/>
                </a:solidFill>
                <a:latin typeface="Poppins Bold"/>
              </a:rPr>
              <a:t>Home</a:t>
            </a:r>
          </a:p>
        </p:txBody>
      </p:sp>
      <p:sp>
        <p:nvSpPr>
          <p:cNvPr name="TextBox 64" id="64"/>
          <p:cNvSpPr txBox="true"/>
          <p:nvPr/>
        </p:nvSpPr>
        <p:spPr>
          <a:xfrm rot="0">
            <a:off x="9402283" y="1114358"/>
            <a:ext cx="1446373" cy="350088"/>
          </a:xfrm>
          <a:prstGeom prst="rect">
            <a:avLst/>
          </a:prstGeom>
        </p:spPr>
        <p:txBody>
          <a:bodyPr anchor="t" rtlCol="false" tIns="0" lIns="0" bIns="0" rIns="0">
            <a:spAutoFit/>
          </a:bodyPr>
          <a:lstStyle/>
          <a:p>
            <a:pPr algn="ctr">
              <a:lnSpc>
                <a:spcPts val="2753"/>
              </a:lnSpc>
            </a:pPr>
            <a:r>
              <a:rPr lang="en-US" sz="1967">
                <a:solidFill>
                  <a:srgbClr val="FF0000"/>
                </a:solidFill>
                <a:latin typeface="Poppins Bold"/>
              </a:rPr>
              <a:t>Problem</a:t>
            </a:r>
          </a:p>
        </p:txBody>
      </p:sp>
      <p:sp>
        <p:nvSpPr>
          <p:cNvPr name="TextBox 65" id="65"/>
          <p:cNvSpPr txBox="true"/>
          <p:nvPr/>
        </p:nvSpPr>
        <p:spPr>
          <a:xfrm rot="0">
            <a:off x="13114179" y="1114358"/>
            <a:ext cx="1218869" cy="350088"/>
          </a:xfrm>
          <a:prstGeom prst="rect">
            <a:avLst/>
          </a:prstGeom>
        </p:spPr>
        <p:txBody>
          <a:bodyPr anchor="t" rtlCol="false" tIns="0" lIns="0" bIns="0" rIns="0">
            <a:spAutoFit/>
          </a:bodyPr>
          <a:lstStyle/>
          <a:p>
            <a:pPr algn="ctr">
              <a:lnSpc>
                <a:spcPts val="2753"/>
              </a:lnSpc>
            </a:pPr>
            <a:r>
              <a:rPr lang="en-US" sz="1967">
                <a:solidFill>
                  <a:srgbClr val="FFFFFF"/>
                </a:solidFill>
                <a:latin typeface="Poppins Bold"/>
              </a:rPr>
              <a:t>Product</a:t>
            </a:r>
          </a:p>
        </p:txBody>
      </p:sp>
      <p:sp>
        <p:nvSpPr>
          <p:cNvPr name="TextBox 66" id="66"/>
          <p:cNvSpPr txBox="true"/>
          <p:nvPr/>
        </p:nvSpPr>
        <p:spPr>
          <a:xfrm rot="0">
            <a:off x="14742623" y="1114358"/>
            <a:ext cx="1281321" cy="350088"/>
          </a:xfrm>
          <a:prstGeom prst="rect">
            <a:avLst/>
          </a:prstGeom>
        </p:spPr>
        <p:txBody>
          <a:bodyPr anchor="t" rtlCol="false" tIns="0" lIns="0" bIns="0" rIns="0">
            <a:spAutoFit/>
          </a:bodyPr>
          <a:lstStyle/>
          <a:p>
            <a:pPr algn="ctr">
              <a:lnSpc>
                <a:spcPts val="2753"/>
              </a:lnSpc>
            </a:pPr>
            <a:r>
              <a:rPr lang="en-US" sz="1967">
                <a:solidFill>
                  <a:srgbClr val="FF0000"/>
                </a:solidFill>
                <a:latin typeface="Poppins Bold"/>
              </a:rPr>
              <a:t>Target</a:t>
            </a:r>
          </a:p>
        </p:txBody>
      </p:sp>
      <p:sp>
        <p:nvSpPr>
          <p:cNvPr name="TextBox 67" id="67"/>
          <p:cNvSpPr txBox="true"/>
          <p:nvPr/>
        </p:nvSpPr>
        <p:spPr>
          <a:xfrm rot="0">
            <a:off x="11258231" y="1114358"/>
            <a:ext cx="1446373" cy="350088"/>
          </a:xfrm>
          <a:prstGeom prst="rect">
            <a:avLst/>
          </a:prstGeom>
        </p:spPr>
        <p:txBody>
          <a:bodyPr anchor="t" rtlCol="false" tIns="0" lIns="0" bIns="0" rIns="0">
            <a:spAutoFit/>
          </a:bodyPr>
          <a:lstStyle/>
          <a:p>
            <a:pPr algn="ctr">
              <a:lnSpc>
                <a:spcPts val="2753"/>
              </a:lnSpc>
            </a:pPr>
            <a:r>
              <a:rPr lang="en-US" sz="1967">
                <a:solidFill>
                  <a:srgbClr val="FF0000"/>
                </a:solidFill>
                <a:latin typeface="Poppins Bold"/>
              </a:rPr>
              <a:t>Solution</a:t>
            </a:r>
          </a:p>
        </p:txBody>
      </p:sp>
      <p:sp>
        <p:nvSpPr>
          <p:cNvPr name="TextBox 68" id="68"/>
          <p:cNvSpPr txBox="true"/>
          <p:nvPr/>
        </p:nvSpPr>
        <p:spPr>
          <a:xfrm rot="0">
            <a:off x="16435416" y="1114358"/>
            <a:ext cx="1281321" cy="350088"/>
          </a:xfrm>
          <a:prstGeom prst="rect">
            <a:avLst/>
          </a:prstGeom>
        </p:spPr>
        <p:txBody>
          <a:bodyPr anchor="t" rtlCol="false" tIns="0" lIns="0" bIns="0" rIns="0">
            <a:spAutoFit/>
          </a:bodyPr>
          <a:lstStyle/>
          <a:p>
            <a:pPr algn="ctr">
              <a:lnSpc>
                <a:spcPts val="2753"/>
              </a:lnSpc>
            </a:pPr>
            <a:r>
              <a:rPr lang="en-US" sz="1967">
                <a:solidFill>
                  <a:srgbClr val="FF0000"/>
                </a:solidFill>
                <a:latin typeface="Poppins Bold"/>
              </a:rPr>
              <a:t>Team</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473106">
            <a:off x="10801441" y="8738595"/>
            <a:ext cx="12118398" cy="10689942"/>
            <a:chOff x="0" y="0"/>
            <a:chExt cx="1103275" cy="973227"/>
          </a:xfrm>
        </p:grpSpPr>
        <p:sp>
          <p:nvSpPr>
            <p:cNvPr name="Freeform 3" id="3"/>
            <p:cNvSpPr/>
            <p:nvPr/>
          </p:nvSpPr>
          <p:spPr>
            <a:xfrm flipH="false" flipV="false" rot="0">
              <a:off x="0" y="0"/>
              <a:ext cx="1103275" cy="973227"/>
            </a:xfrm>
            <a:custGeom>
              <a:avLst/>
              <a:gdLst/>
              <a:ahLst/>
              <a:cxnLst/>
              <a:rect r="r" b="b" t="t" l="l"/>
              <a:pathLst>
                <a:path h="973227" w="1103275">
                  <a:moveTo>
                    <a:pt x="43442" y="0"/>
                  </a:moveTo>
                  <a:lnTo>
                    <a:pt x="1059833" y="0"/>
                  </a:lnTo>
                  <a:cubicBezTo>
                    <a:pt x="1083825" y="0"/>
                    <a:pt x="1103275" y="19450"/>
                    <a:pt x="1103275" y="43442"/>
                  </a:cubicBezTo>
                  <a:lnTo>
                    <a:pt x="1103275" y="929784"/>
                  </a:lnTo>
                  <a:cubicBezTo>
                    <a:pt x="1103275" y="953777"/>
                    <a:pt x="1083825" y="973227"/>
                    <a:pt x="1059833" y="973227"/>
                  </a:cubicBezTo>
                  <a:lnTo>
                    <a:pt x="43442" y="973227"/>
                  </a:lnTo>
                  <a:cubicBezTo>
                    <a:pt x="31921" y="973227"/>
                    <a:pt x="20871" y="968650"/>
                    <a:pt x="12724" y="960503"/>
                  </a:cubicBezTo>
                  <a:cubicBezTo>
                    <a:pt x="4577" y="952356"/>
                    <a:pt x="0" y="941306"/>
                    <a:pt x="0" y="929784"/>
                  </a:cubicBezTo>
                  <a:lnTo>
                    <a:pt x="0" y="43442"/>
                  </a:lnTo>
                  <a:cubicBezTo>
                    <a:pt x="0" y="19450"/>
                    <a:pt x="19450" y="0"/>
                    <a:pt x="43442" y="0"/>
                  </a:cubicBezTo>
                  <a:close/>
                </a:path>
              </a:pathLst>
            </a:custGeom>
            <a:solidFill>
              <a:srgbClr val="ED0E07"/>
            </a:solidFill>
          </p:spPr>
        </p:sp>
        <p:sp>
          <p:nvSpPr>
            <p:cNvPr name="TextBox 4" id="4"/>
            <p:cNvSpPr txBox="true"/>
            <p:nvPr/>
          </p:nvSpPr>
          <p:spPr>
            <a:xfrm>
              <a:off x="0" y="-38100"/>
              <a:ext cx="1103275" cy="101132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195530" y="3784234"/>
            <a:ext cx="4098022" cy="5474066"/>
            <a:chOff x="0" y="0"/>
            <a:chExt cx="1079314" cy="1441729"/>
          </a:xfrm>
        </p:grpSpPr>
        <p:sp>
          <p:nvSpPr>
            <p:cNvPr name="Freeform 6" id="6"/>
            <p:cNvSpPr/>
            <p:nvPr/>
          </p:nvSpPr>
          <p:spPr>
            <a:xfrm flipH="false" flipV="false" rot="0">
              <a:off x="0" y="0"/>
              <a:ext cx="1079314" cy="1441729"/>
            </a:xfrm>
            <a:custGeom>
              <a:avLst/>
              <a:gdLst/>
              <a:ahLst/>
              <a:cxnLst/>
              <a:rect r="r" b="b" t="t" l="l"/>
              <a:pathLst>
                <a:path h="1441729" w="1079314">
                  <a:moveTo>
                    <a:pt x="54786" y="0"/>
                  </a:moveTo>
                  <a:lnTo>
                    <a:pt x="1024528" y="0"/>
                  </a:lnTo>
                  <a:cubicBezTo>
                    <a:pt x="1054786" y="0"/>
                    <a:pt x="1079314" y="24529"/>
                    <a:pt x="1079314" y="54786"/>
                  </a:cubicBezTo>
                  <a:lnTo>
                    <a:pt x="1079314" y="1386943"/>
                  </a:lnTo>
                  <a:cubicBezTo>
                    <a:pt x="1079314" y="1401473"/>
                    <a:pt x="1073542" y="1415408"/>
                    <a:pt x="1063268" y="1425683"/>
                  </a:cubicBezTo>
                  <a:cubicBezTo>
                    <a:pt x="1052993" y="1435957"/>
                    <a:pt x="1039058" y="1441729"/>
                    <a:pt x="1024528" y="1441729"/>
                  </a:cubicBezTo>
                  <a:lnTo>
                    <a:pt x="54786" y="1441729"/>
                  </a:lnTo>
                  <a:cubicBezTo>
                    <a:pt x="24529" y="1441729"/>
                    <a:pt x="0" y="1417201"/>
                    <a:pt x="0" y="1386943"/>
                  </a:cubicBezTo>
                  <a:lnTo>
                    <a:pt x="0" y="54786"/>
                  </a:lnTo>
                  <a:cubicBezTo>
                    <a:pt x="0" y="24529"/>
                    <a:pt x="24529" y="0"/>
                    <a:pt x="54786" y="0"/>
                  </a:cubicBezTo>
                  <a:close/>
                </a:path>
              </a:pathLst>
            </a:custGeom>
            <a:solidFill>
              <a:srgbClr val="891111"/>
            </a:solidFill>
          </p:spPr>
        </p:sp>
        <p:sp>
          <p:nvSpPr>
            <p:cNvPr name="TextBox 7" id="7"/>
            <p:cNvSpPr txBox="true"/>
            <p:nvPr/>
          </p:nvSpPr>
          <p:spPr>
            <a:xfrm>
              <a:off x="0" y="-57150"/>
              <a:ext cx="1079314" cy="1498879"/>
            </a:xfrm>
            <a:prstGeom prst="rect">
              <a:avLst/>
            </a:prstGeom>
          </p:spPr>
          <p:txBody>
            <a:bodyPr anchor="ctr" rtlCol="false" tIns="50800" lIns="50800" bIns="50800" rIns="50800"/>
            <a:lstStyle/>
            <a:p>
              <a:pPr algn="ctr">
                <a:lnSpc>
                  <a:spcPts val="2753"/>
                </a:lnSpc>
              </a:pPr>
            </a:p>
          </p:txBody>
        </p:sp>
      </p:grpSp>
      <p:grpSp>
        <p:nvGrpSpPr>
          <p:cNvPr name="Group 8" id="8"/>
          <p:cNvGrpSpPr/>
          <p:nvPr/>
        </p:nvGrpSpPr>
        <p:grpSpPr>
          <a:xfrm rot="0">
            <a:off x="12012289" y="3784234"/>
            <a:ext cx="4098022" cy="5474066"/>
            <a:chOff x="0" y="0"/>
            <a:chExt cx="1079314" cy="1441729"/>
          </a:xfrm>
        </p:grpSpPr>
        <p:sp>
          <p:nvSpPr>
            <p:cNvPr name="Freeform 9" id="9"/>
            <p:cNvSpPr/>
            <p:nvPr/>
          </p:nvSpPr>
          <p:spPr>
            <a:xfrm flipH="false" flipV="false" rot="0">
              <a:off x="0" y="0"/>
              <a:ext cx="1079314" cy="1441729"/>
            </a:xfrm>
            <a:custGeom>
              <a:avLst/>
              <a:gdLst/>
              <a:ahLst/>
              <a:cxnLst/>
              <a:rect r="r" b="b" t="t" l="l"/>
              <a:pathLst>
                <a:path h="1441729" w="1079314">
                  <a:moveTo>
                    <a:pt x="54786" y="0"/>
                  </a:moveTo>
                  <a:lnTo>
                    <a:pt x="1024528" y="0"/>
                  </a:lnTo>
                  <a:cubicBezTo>
                    <a:pt x="1054786" y="0"/>
                    <a:pt x="1079314" y="24529"/>
                    <a:pt x="1079314" y="54786"/>
                  </a:cubicBezTo>
                  <a:lnTo>
                    <a:pt x="1079314" y="1386943"/>
                  </a:lnTo>
                  <a:cubicBezTo>
                    <a:pt x="1079314" y="1401473"/>
                    <a:pt x="1073542" y="1415408"/>
                    <a:pt x="1063268" y="1425683"/>
                  </a:cubicBezTo>
                  <a:cubicBezTo>
                    <a:pt x="1052993" y="1435957"/>
                    <a:pt x="1039058" y="1441729"/>
                    <a:pt x="1024528" y="1441729"/>
                  </a:cubicBezTo>
                  <a:lnTo>
                    <a:pt x="54786" y="1441729"/>
                  </a:lnTo>
                  <a:cubicBezTo>
                    <a:pt x="24529" y="1441729"/>
                    <a:pt x="0" y="1417201"/>
                    <a:pt x="0" y="1386943"/>
                  </a:cubicBezTo>
                  <a:lnTo>
                    <a:pt x="0" y="54786"/>
                  </a:lnTo>
                  <a:cubicBezTo>
                    <a:pt x="0" y="24529"/>
                    <a:pt x="24529" y="0"/>
                    <a:pt x="54786" y="0"/>
                  </a:cubicBezTo>
                  <a:close/>
                </a:path>
              </a:pathLst>
            </a:custGeom>
            <a:solidFill>
              <a:srgbClr val="891111"/>
            </a:solidFill>
          </p:spPr>
        </p:sp>
        <p:sp>
          <p:nvSpPr>
            <p:cNvPr name="TextBox 10" id="10"/>
            <p:cNvSpPr txBox="true"/>
            <p:nvPr/>
          </p:nvSpPr>
          <p:spPr>
            <a:xfrm>
              <a:off x="0" y="-57150"/>
              <a:ext cx="1079314" cy="1498879"/>
            </a:xfrm>
            <a:prstGeom prst="rect">
              <a:avLst/>
            </a:prstGeom>
          </p:spPr>
          <p:txBody>
            <a:bodyPr anchor="ctr" rtlCol="false" tIns="50800" lIns="50800" bIns="50800" rIns="50800"/>
            <a:lstStyle/>
            <a:p>
              <a:pPr algn="ctr">
                <a:lnSpc>
                  <a:spcPts val="2753"/>
                </a:lnSpc>
              </a:pPr>
            </a:p>
          </p:txBody>
        </p:sp>
      </p:grpSp>
      <p:grpSp>
        <p:nvGrpSpPr>
          <p:cNvPr name="Group 11" id="11"/>
          <p:cNvGrpSpPr/>
          <p:nvPr/>
        </p:nvGrpSpPr>
        <p:grpSpPr>
          <a:xfrm rot="0">
            <a:off x="2177689" y="3784234"/>
            <a:ext cx="4098022" cy="5474066"/>
            <a:chOff x="0" y="0"/>
            <a:chExt cx="1079314" cy="1441729"/>
          </a:xfrm>
        </p:grpSpPr>
        <p:sp>
          <p:nvSpPr>
            <p:cNvPr name="Freeform 12" id="12"/>
            <p:cNvSpPr/>
            <p:nvPr/>
          </p:nvSpPr>
          <p:spPr>
            <a:xfrm flipH="false" flipV="false" rot="0">
              <a:off x="0" y="0"/>
              <a:ext cx="1079314" cy="1441729"/>
            </a:xfrm>
            <a:custGeom>
              <a:avLst/>
              <a:gdLst/>
              <a:ahLst/>
              <a:cxnLst/>
              <a:rect r="r" b="b" t="t" l="l"/>
              <a:pathLst>
                <a:path h="1441729" w="1079314">
                  <a:moveTo>
                    <a:pt x="54786" y="0"/>
                  </a:moveTo>
                  <a:lnTo>
                    <a:pt x="1024528" y="0"/>
                  </a:lnTo>
                  <a:cubicBezTo>
                    <a:pt x="1054786" y="0"/>
                    <a:pt x="1079314" y="24529"/>
                    <a:pt x="1079314" y="54786"/>
                  </a:cubicBezTo>
                  <a:lnTo>
                    <a:pt x="1079314" y="1386943"/>
                  </a:lnTo>
                  <a:cubicBezTo>
                    <a:pt x="1079314" y="1401473"/>
                    <a:pt x="1073542" y="1415408"/>
                    <a:pt x="1063268" y="1425683"/>
                  </a:cubicBezTo>
                  <a:cubicBezTo>
                    <a:pt x="1052993" y="1435957"/>
                    <a:pt x="1039058" y="1441729"/>
                    <a:pt x="1024528" y="1441729"/>
                  </a:cubicBezTo>
                  <a:lnTo>
                    <a:pt x="54786" y="1441729"/>
                  </a:lnTo>
                  <a:cubicBezTo>
                    <a:pt x="24529" y="1441729"/>
                    <a:pt x="0" y="1417201"/>
                    <a:pt x="0" y="1386943"/>
                  </a:cubicBezTo>
                  <a:lnTo>
                    <a:pt x="0" y="54786"/>
                  </a:lnTo>
                  <a:cubicBezTo>
                    <a:pt x="0" y="24529"/>
                    <a:pt x="24529" y="0"/>
                    <a:pt x="54786" y="0"/>
                  </a:cubicBezTo>
                  <a:close/>
                </a:path>
              </a:pathLst>
            </a:custGeom>
            <a:solidFill>
              <a:srgbClr val="891111"/>
            </a:solidFill>
          </p:spPr>
        </p:sp>
        <p:sp>
          <p:nvSpPr>
            <p:cNvPr name="TextBox 13" id="13"/>
            <p:cNvSpPr txBox="true"/>
            <p:nvPr/>
          </p:nvSpPr>
          <p:spPr>
            <a:xfrm>
              <a:off x="0" y="-57150"/>
              <a:ext cx="1079314" cy="1498879"/>
            </a:xfrm>
            <a:prstGeom prst="rect">
              <a:avLst/>
            </a:prstGeom>
          </p:spPr>
          <p:txBody>
            <a:bodyPr anchor="ctr" rtlCol="false" tIns="50800" lIns="50800" bIns="50800" rIns="50800"/>
            <a:lstStyle/>
            <a:p>
              <a:pPr algn="ctr">
                <a:lnSpc>
                  <a:spcPts val="2753"/>
                </a:lnSpc>
              </a:pPr>
            </a:p>
          </p:txBody>
        </p:sp>
      </p:grpSp>
      <p:sp>
        <p:nvSpPr>
          <p:cNvPr name="TextBox 14" id="14"/>
          <p:cNvSpPr txBox="true"/>
          <p:nvPr/>
        </p:nvSpPr>
        <p:spPr>
          <a:xfrm rot="0">
            <a:off x="1550676" y="1483496"/>
            <a:ext cx="3586393" cy="1114425"/>
          </a:xfrm>
          <a:prstGeom prst="rect">
            <a:avLst/>
          </a:prstGeom>
        </p:spPr>
        <p:txBody>
          <a:bodyPr anchor="t" rtlCol="false" tIns="0" lIns="0" bIns="0" rIns="0">
            <a:spAutoFit/>
          </a:bodyPr>
          <a:lstStyle/>
          <a:p>
            <a:pPr algn="ctr" marL="0" indent="0" lvl="0">
              <a:lnSpc>
                <a:spcPts val="8024"/>
              </a:lnSpc>
              <a:spcBef>
                <a:spcPct val="0"/>
              </a:spcBef>
            </a:pPr>
            <a:r>
              <a:rPr lang="en-US" sz="7499">
                <a:solidFill>
                  <a:srgbClr val="2B2A2A"/>
                </a:solidFill>
                <a:latin typeface="Poppins Bold"/>
              </a:rPr>
              <a:t>Target</a:t>
            </a:r>
          </a:p>
        </p:txBody>
      </p:sp>
      <p:sp>
        <p:nvSpPr>
          <p:cNvPr name="TextBox 15" id="15"/>
          <p:cNvSpPr txBox="true"/>
          <p:nvPr/>
        </p:nvSpPr>
        <p:spPr>
          <a:xfrm rot="0">
            <a:off x="1550676" y="2470502"/>
            <a:ext cx="12782371" cy="1114425"/>
          </a:xfrm>
          <a:prstGeom prst="rect">
            <a:avLst/>
          </a:prstGeom>
        </p:spPr>
        <p:txBody>
          <a:bodyPr anchor="t" rtlCol="false" tIns="0" lIns="0" bIns="0" rIns="0">
            <a:spAutoFit/>
          </a:bodyPr>
          <a:lstStyle/>
          <a:p>
            <a:pPr algn="ctr" marL="0" indent="0" lvl="0">
              <a:lnSpc>
                <a:spcPts val="8024"/>
              </a:lnSpc>
              <a:spcBef>
                <a:spcPct val="0"/>
              </a:spcBef>
            </a:pPr>
            <a:r>
              <a:rPr lang="en-US" sz="7499">
                <a:solidFill>
                  <a:srgbClr val="FF0000"/>
                </a:solidFill>
                <a:latin typeface="Poppins Bold"/>
              </a:rPr>
              <a:t>Sustainable Development</a:t>
            </a:r>
          </a:p>
        </p:txBody>
      </p:sp>
      <p:sp>
        <p:nvSpPr>
          <p:cNvPr name="TextBox 16" id="16"/>
          <p:cNvSpPr txBox="true"/>
          <p:nvPr/>
        </p:nvSpPr>
        <p:spPr>
          <a:xfrm rot="0">
            <a:off x="2585287" y="4207453"/>
            <a:ext cx="3282827" cy="1012825"/>
          </a:xfrm>
          <a:prstGeom prst="rect">
            <a:avLst/>
          </a:prstGeom>
        </p:spPr>
        <p:txBody>
          <a:bodyPr anchor="t" rtlCol="false" tIns="0" lIns="0" bIns="0" rIns="0">
            <a:spAutoFit/>
          </a:bodyPr>
          <a:lstStyle/>
          <a:p>
            <a:pPr algn="ctr">
              <a:lnSpc>
                <a:spcPts val="2600"/>
              </a:lnSpc>
            </a:pPr>
            <a:r>
              <a:rPr lang="en-US" sz="2500">
                <a:solidFill>
                  <a:srgbClr val="FFFFFF"/>
                </a:solidFill>
                <a:latin typeface="Poppins Semi-Bold"/>
              </a:rPr>
              <a:t>GOOD HEALTH AND WELL-BEING</a:t>
            </a:r>
          </a:p>
          <a:p>
            <a:pPr algn="ctr">
              <a:lnSpc>
                <a:spcPts val="2600"/>
              </a:lnSpc>
            </a:pPr>
          </a:p>
        </p:txBody>
      </p:sp>
      <p:sp>
        <p:nvSpPr>
          <p:cNvPr name="TextBox 17" id="17"/>
          <p:cNvSpPr txBox="true"/>
          <p:nvPr/>
        </p:nvSpPr>
        <p:spPr>
          <a:xfrm rot="0">
            <a:off x="7847982" y="4207453"/>
            <a:ext cx="2793117" cy="1012825"/>
          </a:xfrm>
          <a:prstGeom prst="rect">
            <a:avLst/>
          </a:prstGeom>
        </p:spPr>
        <p:txBody>
          <a:bodyPr anchor="t" rtlCol="false" tIns="0" lIns="0" bIns="0" rIns="0">
            <a:spAutoFit/>
          </a:bodyPr>
          <a:lstStyle/>
          <a:p>
            <a:pPr algn="ctr">
              <a:lnSpc>
                <a:spcPts val="2600"/>
              </a:lnSpc>
            </a:pPr>
            <a:r>
              <a:rPr lang="en-US" sz="2500">
                <a:solidFill>
                  <a:srgbClr val="FFFFFF"/>
                </a:solidFill>
                <a:latin typeface="Poppins Semi-Bold"/>
              </a:rPr>
              <a:t>REDUCED INEQUALITIES</a:t>
            </a:r>
          </a:p>
          <a:p>
            <a:pPr algn="ctr">
              <a:lnSpc>
                <a:spcPts val="2600"/>
              </a:lnSpc>
            </a:pPr>
          </a:p>
        </p:txBody>
      </p:sp>
      <p:sp>
        <p:nvSpPr>
          <p:cNvPr name="TextBox 18" id="18"/>
          <p:cNvSpPr txBox="true"/>
          <p:nvPr/>
        </p:nvSpPr>
        <p:spPr>
          <a:xfrm rot="0">
            <a:off x="12872299" y="4207453"/>
            <a:ext cx="2378003" cy="365125"/>
          </a:xfrm>
          <a:prstGeom prst="rect">
            <a:avLst/>
          </a:prstGeom>
        </p:spPr>
        <p:txBody>
          <a:bodyPr anchor="t" rtlCol="false" tIns="0" lIns="0" bIns="0" rIns="0">
            <a:spAutoFit/>
          </a:bodyPr>
          <a:lstStyle/>
          <a:p>
            <a:pPr algn="ctr">
              <a:lnSpc>
                <a:spcPts val="2600"/>
              </a:lnSpc>
            </a:pPr>
            <a:r>
              <a:rPr lang="en-US" sz="2500">
                <a:solidFill>
                  <a:srgbClr val="FFFFFF"/>
                </a:solidFill>
                <a:latin typeface="Poppins Semi-Bold"/>
              </a:rPr>
              <a:t>ZERO HUNGER</a:t>
            </a:r>
          </a:p>
        </p:txBody>
      </p:sp>
      <p:sp>
        <p:nvSpPr>
          <p:cNvPr name="TextBox 19" id="19"/>
          <p:cNvSpPr txBox="true"/>
          <p:nvPr/>
        </p:nvSpPr>
        <p:spPr>
          <a:xfrm rot="0">
            <a:off x="2783824" y="5308606"/>
            <a:ext cx="2885752" cy="1861185"/>
          </a:xfrm>
          <a:prstGeom prst="rect">
            <a:avLst/>
          </a:prstGeom>
        </p:spPr>
        <p:txBody>
          <a:bodyPr anchor="t" rtlCol="false" tIns="0" lIns="0" bIns="0" rIns="0">
            <a:spAutoFit/>
          </a:bodyPr>
          <a:lstStyle/>
          <a:p>
            <a:pPr marL="453393" indent="-226697" lvl="1">
              <a:lnSpc>
                <a:spcPts val="2940"/>
              </a:lnSpc>
              <a:buFont typeface="Arial"/>
              <a:buChar char="•"/>
            </a:pPr>
            <a:r>
              <a:rPr lang="en-US" sz="2100">
                <a:solidFill>
                  <a:srgbClr val="FFFFFF"/>
                </a:solidFill>
                <a:latin typeface="Poppins"/>
              </a:rPr>
              <a:t>access to food in canteen and purchase anytime and anywhere </a:t>
            </a:r>
          </a:p>
        </p:txBody>
      </p:sp>
      <p:sp>
        <p:nvSpPr>
          <p:cNvPr name="TextBox 20" id="20"/>
          <p:cNvSpPr txBox="true"/>
          <p:nvPr/>
        </p:nvSpPr>
        <p:spPr>
          <a:xfrm rot="0">
            <a:off x="7701124" y="5308606"/>
            <a:ext cx="2885752" cy="2975610"/>
          </a:xfrm>
          <a:prstGeom prst="rect">
            <a:avLst/>
          </a:prstGeom>
        </p:spPr>
        <p:txBody>
          <a:bodyPr anchor="t" rtlCol="false" tIns="0" lIns="0" bIns="0" rIns="0">
            <a:spAutoFit/>
          </a:bodyPr>
          <a:lstStyle/>
          <a:p>
            <a:pPr marL="453393" indent="-226697" lvl="1">
              <a:lnSpc>
                <a:spcPts val="2940"/>
              </a:lnSpc>
              <a:buFont typeface="Arial"/>
              <a:buChar char="•"/>
            </a:pPr>
            <a:r>
              <a:rPr lang="en-US" sz="2100">
                <a:solidFill>
                  <a:srgbClr val="FFFFFF"/>
                </a:solidFill>
                <a:latin typeface="Poppins"/>
              </a:rPr>
              <a:t>all student, faculty, and staff have acces to the web application no matter the gender, race, religion, and ethnicity.</a:t>
            </a:r>
          </a:p>
        </p:txBody>
      </p:sp>
      <p:sp>
        <p:nvSpPr>
          <p:cNvPr name="TextBox 21" id="21"/>
          <p:cNvSpPr txBox="true"/>
          <p:nvPr/>
        </p:nvSpPr>
        <p:spPr>
          <a:xfrm rot="0">
            <a:off x="12315356" y="5308606"/>
            <a:ext cx="3491887" cy="2009139"/>
          </a:xfrm>
          <a:prstGeom prst="rect">
            <a:avLst/>
          </a:prstGeom>
        </p:spPr>
        <p:txBody>
          <a:bodyPr anchor="t" rtlCol="false" tIns="0" lIns="0" bIns="0" rIns="0">
            <a:spAutoFit/>
          </a:bodyPr>
          <a:lstStyle/>
          <a:p>
            <a:pPr marL="410214" indent="-205107" lvl="1">
              <a:lnSpc>
                <a:spcPts val="2660"/>
              </a:lnSpc>
              <a:buFont typeface="Arial"/>
              <a:buChar char="•"/>
            </a:pPr>
            <a:r>
              <a:rPr lang="en-US" sz="1900">
                <a:solidFill>
                  <a:srgbClr val="FFFFFF"/>
                </a:solidFill>
                <a:latin typeface="Poppins"/>
              </a:rPr>
              <a:t>Through tap on mobile devices, all have access to purchase food every time they feel hungry and replenish their energy.</a:t>
            </a:r>
          </a:p>
        </p:txBody>
      </p:sp>
      <p:grpSp>
        <p:nvGrpSpPr>
          <p:cNvPr name="Group 22" id="22"/>
          <p:cNvGrpSpPr/>
          <p:nvPr/>
        </p:nvGrpSpPr>
        <p:grpSpPr>
          <a:xfrm rot="0">
            <a:off x="14607588" y="1107142"/>
            <a:ext cx="1551389" cy="422257"/>
            <a:chOff x="0" y="0"/>
            <a:chExt cx="531257" cy="144598"/>
          </a:xfrm>
        </p:grpSpPr>
        <p:sp>
          <p:nvSpPr>
            <p:cNvPr name="Freeform 23" id="23"/>
            <p:cNvSpPr/>
            <p:nvPr/>
          </p:nvSpPr>
          <p:spPr>
            <a:xfrm flipH="false" flipV="false" rot="0">
              <a:off x="0" y="0"/>
              <a:ext cx="531257" cy="144598"/>
            </a:xfrm>
            <a:custGeom>
              <a:avLst/>
              <a:gdLst/>
              <a:ahLst/>
              <a:cxnLst/>
              <a:rect r="r" b="b" t="t" l="l"/>
              <a:pathLst>
                <a:path h="144598" w="531257">
                  <a:moveTo>
                    <a:pt x="49903" y="0"/>
                  </a:moveTo>
                  <a:lnTo>
                    <a:pt x="481354" y="0"/>
                  </a:lnTo>
                  <a:cubicBezTo>
                    <a:pt x="508915" y="0"/>
                    <a:pt x="531257" y="22342"/>
                    <a:pt x="531257" y="49903"/>
                  </a:cubicBezTo>
                  <a:lnTo>
                    <a:pt x="531257" y="94694"/>
                  </a:lnTo>
                  <a:cubicBezTo>
                    <a:pt x="531257" y="122255"/>
                    <a:pt x="508915" y="144598"/>
                    <a:pt x="481354" y="144598"/>
                  </a:cubicBezTo>
                  <a:lnTo>
                    <a:pt x="49903" y="144598"/>
                  </a:lnTo>
                  <a:cubicBezTo>
                    <a:pt x="36668" y="144598"/>
                    <a:pt x="23975" y="139340"/>
                    <a:pt x="14616" y="129981"/>
                  </a:cubicBezTo>
                  <a:cubicBezTo>
                    <a:pt x="5258" y="120623"/>
                    <a:pt x="0" y="107930"/>
                    <a:pt x="0" y="94694"/>
                  </a:cubicBezTo>
                  <a:lnTo>
                    <a:pt x="0" y="49903"/>
                  </a:lnTo>
                  <a:cubicBezTo>
                    <a:pt x="0" y="22342"/>
                    <a:pt x="22342" y="0"/>
                    <a:pt x="49903" y="0"/>
                  </a:cubicBezTo>
                  <a:close/>
                </a:path>
              </a:pathLst>
            </a:custGeom>
            <a:solidFill>
              <a:srgbClr val="ED0E07"/>
            </a:solidFill>
            <a:ln cap="sq">
              <a:noFill/>
              <a:prstDash val="solid"/>
              <a:miter/>
            </a:ln>
          </p:spPr>
        </p:sp>
        <p:sp>
          <p:nvSpPr>
            <p:cNvPr name="TextBox 24" id="24"/>
            <p:cNvSpPr txBox="true"/>
            <p:nvPr/>
          </p:nvSpPr>
          <p:spPr>
            <a:xfrm>
              <a:off x="0" y="-57150"/>
              <a:ext cx="531257" cy="201748"/>
            </a:xfrm>
            <a:prstGeom prst="rect">
              <a:avLst/>
            </a:prstGeom>
          </p:spPr>
          <p:txBody>
            <a:bodyPr anchor="ctr" rtlCol="false" tIns="50800" lIns="50800" bIns="50800" rIns="50800"/>
            <a:lstStyle/>
            <a:p>
              <a:pPr algn="ctr" marL="0" indent="0" lvl="0">
                <a:lnSpc>
                  <a:spcPts val="2520"/>
                </a:lnSpc>
                <a:spcBef>
                  <a:spcPct val="0"/>
                </a:spcBef>
              </a:pPr>
            </a:p>
          </p:txBody>
        </p:sp>
      </p:grpSp>
      <p:sp>
        <p:nvSpPr>
          <p:cNvPr name="TextBox 25" id="25"/>
          <p:cNvSpPr txBox="true"/>
          <p:nvPr/>
        </p:nvSpPr>
        <p:spPr>
          <a:xfrm rot="0">
            <a:off x="7918074" y="1114358"/>
            <a:ext cx="1074634" cy="350088"/>
          </a:xfrm>
          <a:prstGeom prst="rect">
            <a:avLst/>
          </a:prstGeom>
        </p:spPr>
        <p:txBody>
          <a:bodyPr anchor="t" rtlCol="false" tIns="0" lIns="0" bIns="0" rIns="0">
            <a:spAutoFit/>
          </a:bodyPr>
          <a:lstStyle/>
          <a:p>
            <a:pPr algn="ctr">
              <a:lnSpc>
                <a:spcPts val="2753"/>
              </a:lnSpc>
            </a:pPr>
            <a:r>
              <a:rPr lang="en-US" sz="1967">
                <a:solidFill>
                  <a:srgbClr val="FF0000"/>
                </a:solidFill>
                <a:latin typeface="Poppins Bold"/>
              </a:rPr>
              <a:t>Home</a:t>
            </a:r>
          </a:p>
        </p:txBody>
      </p:sp>
      <p:sp>
        <p:nvSpPr>
          <p:cNvPr name="TextBox 26" id="26"/>
          <p:cNvSpPr txBox="true"/>
          <p:nvPr/>
        </p:nvSpPr>
        <p:spPr>
          <a:xfrm rot="0">
            <a:off x="9402283" y="1114358"/>
            <a:ext cx="1446373" cy="350088"/>
          </a:xfrm>
          <a:prstGeom prst="rect">
            <a:avLst/>
          </a:prstGeom>
        </p:spPr>
        <p:txBody>
          <a:bodyPr anchor="t" rtlCol="false" tIns="0" lIns="0" bIns="0" rIns="0">
            <a:spAutoFit/>
          </a:bodyPr>
          <a:lstStyle/>
          <a:p>
            <a:pPr algn="ctr">
              <a:lnSpc>
                <a:spcPts val="2753"/>
              </a:lnSpc>
            </a:pPr>
            <a:r>
              <a:rPr lang="en-US" sz="1967">
                <a:solidFill>
                  <a:srgbClr val="FF0000"/>
                </a:solidFill>
                <a:latin typeface="Poppins Bold"/>
              </a:rPr>
              <a:t>Problem</a:t>
            </a:r>
          </a:p>
        </p:txBody>
      </p:sp>
      <p:sp>
        <p:nvSpPr>
          <p:cNvPr name="TextBox 27" id="27"/>
          <p:cNvSpPr txBox="true"/>
          <p:nvPr/>
        </p:nvSpPr>
        <p:spPr>
          <a:xfrm rot="0">
            <a:off x="13114179" y="1114358"/>
            <a:ext cx="1218869" cy="350088"/>
          </a:xfrm>
          <a:prstGeom prst="rect">
            <a:avLst/>
          </a:prstGeom>
        </p:spPr>
        <p:txBody>
          <a:bodyPr anchor="t" rtlCol="false" tIns="0" lIns="0" bIns="0" rIns="0">
            <a:spAutoFit/>
          </a:bodyPr>
          <a:lstStyle/>
          <a:p>
            <a:pPr algn="ctr">
              <a:lnSpc>
                <a:spcPts val="2753"/>
              </a:lnSpc>
            </a:pPr>
            <a:r>
              <a:rPr lang="en-US" sz="1967">
                <a:solidFill>
                  <a:srgbClr val="FF0000"/>
                </a:solidFill>
                <a:latin typeface="Poppins Bold"/>
              </a:rPr>
              <a:t>Product</a:t>
            </a:r>
          </a:p>
        </p:txBody>
      </p:sp>
      <p:sp>
        <p:nvSpPr>
          <p:cNvPr name="TextBox 28" id="28"/>
          <p:cNvSpPr txBox="true"/>
          <p:nvPr/>
        </p:nvSpPr>
        <p:spPr>
          <a:xfrm rot="0">
            <a:off x="14742623" y="1114358"/>
            <a:ext cx="1281321" cy="350088"/>
          </a:xfrm>
          <a:prstGeom prst="rect">
            <a:avLst/>
          </a:prstGeom>
        </p:spPr>
        <p:txBody>
          <a:bodyPr anchor="t" rtlCol="false" tIns="0" lIns="0" bIns="0" rIns="0">
            <a:spAutoFit/>
          </a:bodyPr>
          <a:lstStyle/>
          <a:p>
            <a:pPr algn="ctr">
              <a:lnSpc>
                <a:spcPts val="2753"/>
              </a:lnSpc>
            </a:pPr>
            <a:r>
              <a:rPr lang="en-US" sz="1967">
                <a:solidFill>
                  <a:srgbClr val="FFFFFF"/>
                </a:solidFill>
                <a:latin typeface="Poppins Bold"/>
              </a:rPr>
              <a:t>Target</a:t>
            </a:r>
          </a:p>
        </p:txBody>
      </p:sp>
      <p:sp>
        <p:nvSpPr>
          <p:cNvPr name="TextBox 29" id="29"/>
          <p:cNvSpPr txBox="true"/>
          <p:nvPr/>
        </p:nvSpPr>
        <p:spPr>
          <a:xfrm rot="0">
            <a:off x="11258231" y="1114358"/>
            <a:ext cx="1446373" cy="350088"/>
          </a:xfrm>
          <a:prstGeom prst="rect">
            <a:avLst/>
          </a:prstGeom>
        </p:spPr>
        <p:txBody>
          <a:bodyPr anchor="t" rtlCol="false" tIns="0" lIns="0" bIns="0" rIns="0">
            <a:spAutoFit/>
          </a:bodyPr>
          <a:lstStyle/>
          <a:p>
            <a:pPr algn="ctr">
              <a:lnSpc>
                <a:spcPts val="2753"/>
              </a:lnSpc>
            </a:pPr>
            <a:r>
              <a:rPr lang="en-US" sz="1967">
                <a:solidFill>
                  <a:srgbClr val="FF0000"/>
                </a:solidFill>
                <a:latin typeface="Poppins Bold"/>
              </a:rPr>
              <a:t>Solution</a:t>
            </a:r>
          </a:p>
        </p:txBody>
      </p:sp>
      <p:sp>
        <p:nvSpPr>
          <p:cNvPr name="TextBox 30" id="30"/>
          <p:cNvSpPr txBox="true"/>
          <p:nvPr/>
        </p:nvSpPr>
        <p:spPr>
          <a:xfrm rot="0">
            <a:off x="16435416" y="1114358"/>
            <a:ext cx="1281321" cy="350088"/>
          </a:xfrm>
          <a:prstGeom prst="rect">
            <a:avLst/>
          </a:prstGeom>
        </p:spPr>
        <p:txBody>
          <a:bodyPr anchor="t" rtlCol="false" tIns="0" lIns="0" bIns="0" rIns="0">
            <a:spAutoFit/>
          </a:bodyPr>
          <a:lstStyle/>
          <a:p>
            <a:pPr algn="ctr">
              <a:lnSpc>
                <a:spcPts val="2753"/>
              </a:lnSpc>
            </a:pPr>
            <a:r>
              <a:rPr lang="en-US" sz="1967">
                <a:solidFill>
                  <a:srgbClr val="FF0000"/>
                </a:solidFill>
                <a:latin typeface="Poppins Bold"/>
              </a:rPr>
              <a:t>Team</a:t>
            </a:r>
          </a:p>
        </p:txBody>
      </p:sp>
      <p:sp>
        <p:nvSpPr>
          <p:cNvPr name="TextBox 31" id="31"/>
          <p:cNvSpPr txBox="true"/>
          <p:nvPr/>
        </p:nvSpPr>
        <p:spPr>
          <a:xfrm rot="0">
            <a:off x="2783824" y="7258118"/>
            <a:ext cx="2885752" cy="1489710"/>
          </a:xfrm>
          <a:prstGeom prst="rect">
            <a:avLst/>
          </a:prstGeom>
        </p:spPr>
        <p:txBody>
          <a:bodyPr anchor="t" rtlCol="false" tIns="0" lIns="0" bIns="0" rIns="0">
            <a:spAutoFit/>
          </a:bodyPr>
          <a:lstStyle/>
          <a:p>
            <a:pPr marL="453393" indent="-226697" lvl="1">
              <a:lnSpc>
                <a:spcPts val="2940"/>
              </a:lnSpc>
              <a:buFont typeface="Arial"/>
              <a:buChar char="•"/>
            </a:pPr>
            <a:r>
              <a:rPr lang="en-US" sz="2100">
                <a:solidFill>
                  <a:srgbClr val="FFFFFF"/>
                </a:solidFill>
                <a:latin typeface="Poppins"/>
              </a:rPr>
              <a:t>lessen meal skipping due crowded facility and lack of time</a:t>
            </a:r>
          </a:p>
        </p:txBody>
      </p:sp>
      <p:grpSp>
        <p:nvGrpSpPr>
          <p:cNvPr name="Group 32" id="32"/>
          <p:cNvGrpSpPr/>
          <p:nvPr/>
        </p:nvGrpSpPr>
        <p:grpSpPr>
          <a:xfrm rot="524141">
            <a:off x="-808538" y="-4724394"/>
            <a:ext cx="4544240" cy="5877852"/>
            <a:chOff x="0" y="0"/>
            <a:chExt cx="665246" cy="860478"/>
          </a:xfrm>
        </p:grpSpPr>
        <p:sp>
          <p:nvSpPr>
            <p:cNvPr name="Freeform 33" id="33"/>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ED0E07"/>
            </a:solidFill>
          </p:spPr>
        </p:sp>
        <p:sp>
          <p:nvSpPr>
            <p:cNvPr name="TextBox 34" id="34"/>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24141">
            <a:off x="-720571" y="-1702946"/>
            <a:ext cx="4544240" cy="5877852"/>
            <a:chOff x="0" y="0"/>
            <a:chExt cx="665246" cy="860478"/>
          </a:xfrm>
        </p:grpSpPr>
        <p:sp>
          <p:nvSpPr>
            <p:cNvPr name="Freeform 3" id="3"/>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ED0E07"/>
            </a:solidFill>
          </p:spPr>
        </p:sp>
        <p:sp>
          <p:nvSpPr>
            <p:cNvPr name="TextBox 4" id="4"/>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76919" y="5026708"/>
            <a:ext cx="6555355" cy="855816"/>
            <a:chOff x="0" y="0"/>
            <a:chExt cx="1726513" cy="225400"/>
          </a:xfrm>
        </p:grpSpPr>
        <p:sp>
          <p:nvSpPr>
            <p:cNvPr name="Freeform 6" id="6"/>
            <p:cNvSpPr/>
            <p:nvPr/>
          </p:nvSpPr>
          <p:spPr>
            <a:xfrm flipH="false" flipV="false" rot="0">
              <a:off x="0" y="0"/>
              <a:ext cx="1726513" cy="225400"/>
            </a:xfrm>
            <a:custGeom>
              <a:avLst/>
              <a:gdLst/>
              <a:ahLst/>
              <a:cxnLst/>
              <a:rect r="r" b="b" t="t" l="l"/>
              <a:pathLst>
                <a:path h="225400" w="1726513">
                  <a:moveTo>
                    <a:pt x="20077" y="0"/>
                  </a:moveTo>
                  <a:lnTo>
                    <a:pt x="1706436" y="0"/>
                  </a:lnTo>
                  <a:cubicBezTo>
                    <a:pt x="1717524" y="0"/>
                    <a:pt x="1726513" y="8989"/>
                    <a:pt x="1726513" y="20077"/>
                  </a:cubicBezTo>
                  <a:lnTo>
                    <a:pt x="1726513" y="205323"/>
                  </a:lnTo>
                  <a:cubicBezTo>
                    <a:pt x="1726513" y="216411"/>
                    <a:pt x="1717524" y="225400"/>
                    <a:pt x="1706436" y="225400"/>
                  </a:cubicBezTo>
                  <a:lnTo>
                    <a:pt x="20077" y="225400"/>
                  </a:lnTo>
                  <a:cubicBezTo>
                    <a:pt x="8989" y="225400"/>
                    <a:pt x="0" y="216411"/>
                    <a:pt x="0" y="205323"/>
                  </a:cubicBezTo>
                  <a:lnTo>
                    <a:pt x="0" y="20077"/>
                  </a:lnTo>
                  <a:cubicBezTo>
                    <a:pt x="0" y="8989"/>
                    <a:pt x="8989" y="0"/>
                    <a:pt x="20077" y="0"/>
                  </a:cubicBezTo>
                  <a:close/>
                </a:path>
              </a:pathLst>
            </a:custGeom>
            <a:solidFill>
              <a:srgbClr val="891111"/>
            </a:solidFill>
          </p:spPr>
        </p:sp>
        <p:sp>
          <p:nvSpPr>
            <p:cNvPr name="TextBox 7" id="7"/>
            <p:cNvSpPr txBox="true"/>
            <p:nvPr/>
          </p:nvSpPr>
          <p:spPr>
            <a:xfrm>
              <a:off x="0" y="-57150"/>
              <a:ext cx="1726513" cy="282550"/>
            </a:xfrm>
            <a:prstGeom prst="rect">
              <a:avLst/>
            </a:prstGeom>
          </p:spPr>
          <p:txBody>
            <a:bodyPr anchor="ctr" rtlCol="false" tIns="50800" lIns="50800" bIns="50800" rIns="50800"/>
            <a:lstStyle/>
            <a:p>
              <a:pPr algn="ctr">
                <a:lnSpc>
                  <a:spcPts val="2753"/>
                </a:lnSpc>
              </a:pPr>
            </a:p>
          </p:txBody>
        </p:sp>
      </p:grpSp>
      <p:grpSp>
        <p:nvGrpSpPr>
          <p:cNvPr name="Group 8" id="8"/>
          <p:cNvGrpSpPr/>
          <p:nvPr/>
        </p:nvGrpSpPr>
        <p:grpSpPr>
          <a:xfrm rot="0">
            <a:off x="1676919" y="7349500"/>
            <a:ext cx="6555355" cy="855816"/>
            <a:chOff x="0" y="0"/>
            <a:chExt cx="1726513" cy="225400"/>
          </a:xfrm>
        </p:grpSpPr>
        <p:sp>
          <p:nvSpPr>
            <p:cNvPr name="Freeform 9" id="9"/>
            <p:cNvSpPr/>
            <p:nvPr/>
          </p:nvSpPr>
          <p:spPr>
            <a:xfrm flipH="false" flipV="false" rot="0">
              <a:off x="0" y="0"/>
              <a:ext cx="1726513" cy="225400"/>
            </a:xfrm>
            <a:custGeom>
              <a:avLst/>
              <a:gdLst/>
              <a:ahLst/>
              <a:cxnLst/>
              <a:rect r="r" b="b" t="t" l="l"/>
              <a:pathLst>
                <a:path h="225400" w="1726513">
                  <a:moveTo>
                    <a:pt x="20077" y="0"/>
                  </a:moveTo>
                  <a:lnTo>
                    <a:pt x="1706436" y="0"/>
                  </a:lnTo>
                  <a:cubicBezTo>
                    <a:pt x="1717524" y="0"/>
                    <a:pt x="1726513" y="8989"/>
                    <a:pt x="1726513" y="20077"/>
                  </a:cubicBezTo>
                  <a:lnTo>
                    <a:pt x="1726513" y="205323"/>
                  </a:lnTo>
                  <a:cubicBezTo>
                    <a:pt x="1726513" y="216411"/>
                    <a:pt x="1717524" y="225400"/>
                    <a:pt x="1706436" y="225400"/>
                  </a:cubicBezTo>
                  <a:lnTo>
                    <a:pt x="20077" y="225400"/>
                  </a:lnTo>
                  <a:cubicBezTo>
                    <a:pt x="8989" y="225400"/>
                    <a:pt x="0" y="216411"/>
                    <a:pt x="0" y="205323"/>
                  </a:cubicBezTo>
                  <a:lnTo>
                    <a:pt x="0" y="20077"/>
                  </a:lnTo>
                  <a:cubicBezTo>
                    <a:pt x="0" y="8989"/>
                    <a:pt x="8989" y="0"/>
                    <a:pt x="20077" y="0"/>
                  </a:cubicBezTo>
                  <a:close/>
                </a:path>
              </a:pathLst>
            </a:custGeom>
            <a:solidFill>
              <a:srgbClr val="891111"/>
            </a:solidFill>
          </p:spPr>
        </p:sp>
        <p:sp>
          <p:nvSpPr>
            <p:cNvPr name="TextBox 10" id="10"/>
            <p:cNvSpPr txBox="true"/>
            <p:nvPr/>
          </p:nvSpPr>
          <p:spPr>
            <a:xfrm>
              <a:off x="0" y="-57150"/>
              <a:ext cx="1726513" cy="282550"/>
            </a:xfrm>
            <a:prstGeom prst="rect">
              <a:avLst/>
            </a:prstGeom>
          </p:spPr>
          <p:txBody>
            <a:bodyPr anchor="ctr" rtlCol="false" tIns="50800" lIns="50800" bIns="50800" rIns="50800"/>
            <a:lstStyle/>
            <a:p>
              <a:pPr algn="ctr">
                <a:lnSpc>
                  <a:spcPts val="2753"/>
                </a:lnSpc>
              </a:pPr>
            </a:p>
          </p:txBody>
        </p:sp>
      </p:grpSp>
      <p:grpSp>
        <p:nvGrpSpPr>
          <p:cNvPr name="Group 11" id="11"/>
          <p:cNvGrpSpPr/>
          <p:nvPr/>
        </p:nvGrpSpPr>
        <p:grpSpPr>
          <a:xfrm rot="0">
            <a:off x="1676919" y="6188884"/>
            <a:ext cx="6555355" cy="855816"/>
            <a:chOff x="0" y="0"/>
            <a:chExt cx="1726513" cy="225400"/>
          </a:xfrm>
        </p:grpSpPr>
        <p:sp>
          <p:nvSpPr>
            <p:cNvPr name="Freeform 12" id="12"/>
            <p:cNvSpPr/>
            <p:nvPr/>
          </p:nvSpPr>
          <p:spPr>
            <a:xfrm flipH="false" flipV="false" rot="0">
              <a:off x="0" y="0"/>
              <a:ext cx="1726513" cy="225400"/>
            </a:xfrm>
            <a:custGeom>
              <a:avLst/>
              <a:gdLst/>
              <a:ahLst/>
              <a:cxnLst/>
              <a:rect r="r" b="b" t="t" l="l"/>
              <a:pathLst>
                <a:path h="225400" w="1726513">
                  <a:moveTo>
                    <a:pt x="20077" y="0"/>
                  </a:moveTo>
                  <a:lnTo>
                    <a:pt x="1706436" y="0"/>
                  </a:lnTo>
                  <a:cubicBezTo>
                    <a:pt x="1717524" y="0"/>
                    <a:pt x="1726513" y="8989"/>
                    <a:pt x="1726513" y="20077"/>
                  </a:cubicBezTo>
                  <a:lnTo>
                    <a:pt x="1726513" y="205323"/>
                  </a:lnTo>
                  <a:cubicBezTo>
                    <a:pt x="1726513" y="216411"/>
                    <a:pt x="1717524" y="225400"/>
                    <a:pt x="1706436" y="225400"/>
                  </a:cubicBezTo>
                  <a:lnTo>
                    <a:pt x="20077" y="225400"/>
                  </a:lnTo>
                  <a:cubicBezTo>
                    <a:pt x="8989" y="225400"/>
                    <a:pt x="0" y="216411"/>
                    <a:pt x="0" y="205323"/>
                  </a:cubicBezTo>
                  <a:lnTo>
                    <a:pt x="0" y="20077"/>
                  </a:lnTo>
                  <a:cubicBezTo>
                    <a:pt x="0" y="8989"/>
                    <a:pt x="8989" y="0"/>
                    <a:pt x="20077" y="0"/>
                  </a:cubicBezTo>
                  <a:close/>
                </a:path>
              </a:pathLst>
            </a:custGeom>
            <a:solidFill>
              <a:srgbClr val="891111"/>
            </a:solidFill>
          </p:spPr>
        </p:sp>
        <p:sp>
          <p:nvSpPr>
            <p:cNvPr name="TextBox 13" id="13"/>
            <p:cNvSpPr txBox="true"/>
            <p:nvPr/>
          </p:nvSpPr>
          <p:spPr>
            <a:xfrm>
              <a:off x="0" y="-57150"/>
              <a:ext cx="1726513" cy="282550"/>
            </a:xfrm>
            <a:prstGeom prst="rect">
              <a:avLst/>
            </a:prstGeom>
          </p:spPr>
          <p:txBody>
            <a:bodyPr anchor="ctr" rtlCol="false" tIns="50800" lIns="50800" bIns="50800" rIns="50800"/>
            <a:lstStyle/>
            <a:p>
              <a:pPr algn="ctr">
                <a:lnSpc>
                  <a:spcPts val="2753"/>
                </a:lnSpc>
              </a:pPr>
            </a:p>
          </p:txBody>
        </p:sp>
      </p:grpSp>
      <p:grpSp>
        <p:nvGrpSpPr>
          <p:cNvPr name="Group 14" id="14"/>
          <p:cNvGrpSpPr>
            <a:grpSpLocks noChangeAspect="true"/>
          </p:cNvGrpSpPr>
          <p:nvPr/>
        </p:nvGrpSpPr>
        <p:grpSpPr>
          <a:xfrm rot="0">
            <a:off x="11196595" y="2389096"/>
            <a:ext cx="4705788" cy="9311209"/>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39615" t="0" r="-139615" b="0"/>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8" id="1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24" id="24"/>
          <p:cNvSpPr txBox="true"/>
          <p:nvPr/>
        </p:nvSpPr>
        <p:spPr>
          <a:xfrm rot="0">
            <a:off x="12167676" y="5162550"/>
            <a:ext cx="5549061" cy="1114425"/>
          </a:xfrm>
          <a:prstGeom prst="rect">
            <a:avLst/>
          </a:prstGeom>
        </p:spPr>
        <p:txBody>
          <a:bodyPr anchor="t" rtlCol="false" tIns="0" lIns="0" bIns="0" rIns="0">
            <a:spAutoFit/>
          </a:bodyPr>
          <a:lstStyle/>
          <a:p>
            <a:pPr algn="l" marL="0" indent="0" lvl="0">
              <a:lnSpc>
                <a:spcPts val="8024"/>
              </a:lnSpc>
              <a:spcBef>
                <a:spcPct val="0"/>
              </a:spcBef>
            </a:pPr>
            <a:r>
              <a:rPr lang="en-US" sz="7499">
                <a:solidFill>
                  <a:srgbClr val="FF0000"/>
                </a:solidFill>
                <a:latin typeface="Poppins Bold"/>
              </a:rPr>
              <a:t>Why</a:t>
            </a:r>
          </a:p>
        </p:txBody>
      </p:sp>
      <p:sp>
        <p:nvSpPr>
          <p:cNvPr name="TextBox 25" id="25"/>
          <p:cNvSpPr txBox="true"/>
          <p:nvPr/>
        </p:nvSpPr>
        <p:spPr>
          <a:xfrm rot="0">
            <a:off x="13337700" y="6111882"/>
            <a:ext cx="1989388" cy="1111705"/>
          </a:xfrm>
          <a:prstGeom prst="rect">
            <a:avLst/>
          </a:prstGeom>
        </p:spPr>
        <p:txBody>
          <a:bodyPr anchor="t" rtlCol="false" tIns="0" lIns="0" bIns="0" rIns="0">
            <a:spAutoFit/>
          </a:bodyPr>
          <a:lstStyle/>
          <a:p>
            <a:pPr algn="l" marL="0" indent="0" lvl="0">
              <a:lnSpc>
                <a:spcPts val="8024"/>
              </a:lnSpc>
              <a:spcBef>
                <a:spcPct val="0"/>
              </a:spcBef>
            </a:pPr>
            <a:r>
              <a:rPr lang="en-US" sz="7499">
                <a:solidFill>
                  <a:srgbClr val="2B2A2A"/>
                </a:solidFill>
                <a:latin typeface="Poppins Bold"/>
              </a:rPr>
              <a:t>us?</a:t>
            </a:r>
          </a:p>
        </p:txBody>
      </p:sp>
      <p:grpSp>
        <p:nvGrpSpPr>
          <p:cNvPr name="Group 26" id="26"/>
          <p:cNvGrpSpPr>
            <a:grpSpLocks noChangeAspect="true"/>
          </p:cNvGrpSpPr>
          <p:nvPr/>
        </p:nvGrpSpPr>
        <p:grpSpPr>
          <a:xfrm rot="0">
            <a:off x="9334547" y="4481011"/>
            <a:ext cx="2681025" cy="5304868"/>
            <a:chOff x="0" y="0"/>
            <a:chExt cx="2620010" cy="5184140"/>
          </a:xfrm>
        </p:grpSpPr>
        <p:sp>
          <p:nvSpPr>
            <p:cNvPr name="Freeform 27" id="2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8" id="2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22189" t="0" r="-22189" b="0"/>
              </a:stretch>
            </a:blipFill>
          </p:spPr>
        </p:sp>
        <p:sp>
          <p:nvSpPr>
            <p:cNvPr name="Freeform 29" id="2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0" id="3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1" id="3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2" id="3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3" id="3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4" id="3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5" id="3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6" id="36"/>
          <p:cNvGrpSpPr>
            <a:grpSpLocks noChangeAspect="true"/>
          </p:cNvGrpSpPr>
          <p:nvPr/>
        </p:nvGrpSpPr>
        <p:grpSpPr>
          <a:xfrm rot="0">
            <a:off x="15087642" y="4481011"/>
            <a:ext cx="2681025" cy="5304868"/>
            <a:chOff x="0" y="0"/>
            <a:chExt cx="2620010" cy="5184140"/>
          </a:xfrm>
        </p:grpSpPr>
        <p:sp>
          <p:nvSpPr>
            <p:cNvPr name="Freeform 37" id="3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8" id="3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189" t="0" r="-22189" b="0"/>
              </a:stretch>
            </a:blipFill>
          </p:spPr>
        </p:sp>
        <p:sp>
          <p:nvSpPr>
            <p:cNvPr name="Freeform 39" id="3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0" id="4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1" id="4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2" id="4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3" id="4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4" id="4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5" id="4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6" id="46"/>
          <p:cNvGrpSpPr/>
          <p:nvPr/>
        </p:nvGrpSpPr>
        <p:grpSpPr>
          <a:xfrm rot="0">
            <a:off x="16300382" y="1107142"/>
            <a:ext cx="1551389" cy="422257"/>
            <a:chOff x="0" y="0"/>
            <a:chExt cx="531257" cy="144598"/>
          </a:xfrm>
        </p:grpSpPr>
        <p:sp>
          <p:nvSpPr>
            <p:cNvPr name="Freeform 47" id="47"/>
            <p:cNvSpPr/>
            <p:nvPr/>
          </p:nvSpPr>
          <p:spPr>
            <a:xfrm flipH="false" flipV="false" rot="0">
              <a:off x="0" y="0"/>
              <a:ext cx="531257" cy="144598"/>
            </a:xfrm>
            <a:custGeom>
              <a:avLst/>
              <a:gdLst/>
              <a:ahLst/>
              <a:cxnLst/>
              <a:rect r="r" b="b" t="t" l="l"/>
              <a:pathLst>
                <a:path h="144598" w="531257">
                  <a:moveTo>
                    <a:pt x="49903" y="0"/>
                  </a:moveTo>
                  <a:lnTo>
                    <a:pt x="481354" y="0"/>
                  </a:lnTo>
                  <a:cubicBezTo>
                    <a:pt x="508915" y="0"/>
                    <a:pt x="531257" y="22342"/>
                    <a:pt x="531257" y="49903"/>
                  </a:cubicBezTo>
                  <a:lnTo>
                    <a:pt x="531257" y="94694"/>
                  </a:lnTo>
                  <a:cubicBezTo>
                    <a:pt x="531257" y="122255"/>
                    <a:pt x="508915" y="144598"/>
                    <a:pt x="481354" y="144598"/>
                  </a:cubicBezTo>
                  <a:lnTo>
                    <a:pt x="49903" y="144598"/>
                  </a:lnTo>
                  <a:cubicBezTo>
                    <a:pt x="36668" y="144598"/>
                    <a:pt x="23975" y="139340"/>
                    <a:pt x="14616" y="129981"/>
                  </a:cubicBezTo>
                  <a:cubicBezTo>
                    <a:pt x="5258" y="120623"/>
                    <a:pt x="0" y="107930"/>
                    <a:pt x="0" y="94694"/>
                  </a:cubicBezTo>
                  <a:lnTo>
                    <a:pt x="0" y="49903"/>
                  </a:lnTo>
                  <a:cubicBezTo>
                    <a:pt x="0" y="22342"/>
                    <a:pt x="22342" y="0"/>
                    <a:pt x="49903" y="0"/>
                  </a:cubicBezTo>
                  <a:close/>
                </a:path>
              </a:pathLst>
            </a:custGeom>
            <a:solidFill>
              <a:srgbClr val="ED0E07"/>
            </a:solidFill>
            <a:ln cap="sq">
              <a:noFill/>
              <a:prstDash val="solid"/>
              <a:miter/>
            </a:ln>
          </p:spPr>
        </p:sp>
        <p:sp>
          <p:nvSpPr>
            <p:cNvPr name="TextBox 48" id="48"/>
            <p:cNvSpPr txBox="true"/>
            <p:nvPr/>
          </p:nvSpPr>
          <p:spPr>
            <a:xfrm>
              <a:off x="0" y="-57150"/>
              <a:ext cx="531257" cy="201748"/>
            </a:xfrm>
            <a:prstGeom prst="rect">
              <a:avLst/>
            </a:prstGeom>
          </p:spPr>
          <p:txBody>
            <a:bodyPr anchor="ctr" rtlCol="false" tIns="50800" lIns="50800" bIns="50800" rIns="50800"/>
            <a:lstStyle/>
            <a:p>
              <a:pPr algn="ctr" marL="0" indent="0" lvl="0">
                <a:lnSpc>
                  <a:spcPts val="2520"/>
                </a:lnSpc>
                <a:spcBef>
                  <a:spcPct val="0"/>
                </a:spcBef>
              </a:pPr>
            </a:p>
          </p:txBody>
        </p:sp>
      </p:grpSp>
      <p:sp>
        <p:nvSpPr>
          <p:cNvPr name="TextBox 49" id="49"/>
          <p:cNvSpPr txBox="true"/>
          <p:nvPr/>
        </p:nvSpPr>
        <p:spPr>
          <a:xfrm rot="0">
            <a:off x="1771373" y="5297487"/>
            <a:ext cx="5499683" cy="365125"/>
          </a:xfrm>
          <a:prstGeom prst="rect">
            <a:avLst/>
          </a:prstGeom>
        </p:spPr>
        <p:txBody>
          <a:bodyPr anchor="t" rtlCol="false" tIns="0" lIns="0" bIns="0" rIns="0">
            <a:spAutoFit/>
          </a:bodyPr>
          <a:lstStyle/>
          <a:p>
            <a:pPr marL="539751" indent="-269876" lvl="1">
              <a:lnSpc>
                <a:spcPts val="2600"/>
              </a:lnSpc>
              <a:buAutoNum type="arabicPeriod" startAt="1"/>
            </a:pPr>
            <a:r>
              <a:rPr lang="en-US" sz="2500">
                <a:solidFill>
                  <a:srgbClr val="FFFFFF"/>
                </a:solidFill>
                <a:latin typeface="Poppins Medium"/>
              </a:rPr>
              <a:t> First hand experience</a:t>
            </a:r>
          </a:p>
        </p:txBody>
      </p:sp>
      <p:sp>
        <p:nvSpPr>
          <p:cNvPr name="TextBox 50" id="50"/>
          <p:cNvSpPr txBox="true"/>
          <p:nvPr/>
        </p:nvSpPr>
        <p:spPr>
          <a:xfrm rot="0">
            <a:off x="2097506" y="6434974"/>
            <a:ext cx="5125925" cy="365125"/>
          </a:xfrm>
          <a:prstGeom prst="rect">
            <a:avLst/>
          </a:prstGeom>
        </p:spPr>
        <p:txBody>
          <a:bodyPr anchor="t" rtlCol="false" tIns="0" lIns="0" bIns="0" rIns="0">
            <a:spAutoFit/>
          </a:bodyPr>
          <a:lstStyle/>
          <a:p>
            <a:pPr>
              <a:lnSpc>
                <a:spcPts val="2600"/>
              </a:lnSpc>
            </a:pPr>
            <a:r>
              <a:rPr lang="en-US" sz="2500">
                <a:solidFill>
                  <a:srgbClr val="FFFFFF"/>
                </a:solidFill>
                <a:latin typeface="Poppins"/>
              </a:rPr>
              <a:t>2. teamwork</a:t>
            </a:r>
          </a:p>
        </p:txBody>
      </p:sp>
      <p:sp>
        <p:nvSpPr>
          <p:cNvPr name="TextBox 51" id="51"/>
          <p:cNvSpPr txBox="true"/>
          <p:nvPr/>
        </p:nvSpPr>
        <p:spPr>
          <a:xfrm rot="0">
            <a:off x="2097506" y="7597150"/>
            <a:ext cx="5125925" cy="365125"/>
          </a:xfrm>
          <a:prstGeom prst="rect">
            <a:avLst/>
          </a:prstGeom>
        </p:spPr>
        <p:txBody>
          <a:bodyPr anchor="t" rtlCol="false" tIns="0" lIns="0" bIns="0" rIns="0">
            <a:spAutoFit/>
          </a:bodyPr>
          <a:lstStyle/>
          <a:p>
            <a:pPr>
              <a:lnSpc>
                <a:spcPts val="2600"/>
              </a:lnSpc>
            </a:pPr>
            <a:r>
              <a:rPr lang="en-US" sz="2500">
                <a:solidFill>
                  <a:srgbClr val="FFFFFF"/>
                </a:solidFill>
                <a:latin typeface="Poppins Medium"/>
              </a:rPr>
              <a:t>3. Passion and Dedication</a:t>
            </a:r>
          </a:p>
        </p:txBody>
      </p:sp>
      <p:sp>
        <p:nvSpPr>
          <p:cNvPr name="TextBox 52" id="52"/>
          <p:cNvSpPr txBox="true"/>
          <p:nvPr/>
        </p:nvSpPr>
        <p:spPr>
          <a:xfrm rot="0">
            <a:off x="7918074" y="1114358"/>
            <a:ext cx="1074634" cy="350088"/>
          </a:xfrm>
          <a:prstGeom prst="rect">
            <a:avLst/>
          </a:prstGeom>
        </p:spPr>
        <p:txBody>
          <a:bodyPr anchor="t" rtlCol="false" tIns="0" lIns="0" bIns="0" rIns="0">
            <a:spAutoFit/>
          </a:bodyPr>
          <a:lstStyle/>
          <a:p>
            <a:pPr algn="ctr">
              <a:lnSpc>
                <a:spcPts val="2753"/>
              </a:lnSpc>
            </a:pPr>
            <a:r>
              <a:rPr lang="en-US" sz="1967">
                <a:solidFill>
                  <a:srgbClr val="FF0000"/>
                </a:solidFill>
                <a:latin typeface="Poppins Bold"/>
              </a:rPr>
              <a:t>Home</a:t>
            </a:r>
          </a:p>
        </p:txBody>
      </p:sp>
      <p:sp>
        <p:nvSpPr>
          <p:cNvPr name="TextBox 53" id="53"/>
          <p:cNvSpPr txBox="true"/>
          <p:nvPr/>
        </p:nvSpPr>
        <p:spPr>
          <a:xfrm rot="0">
            <a:off x="9402283" y="1114358"/>
            <a:ext cx="1446373" cy="350088"/>
          </a:xfrm>
          <a:prstGeom prst="rect">
            <a:avLst/>
          </a:prstGeom>
        </p:spPr>
        <p:txBody>
          <a:bodyPr anchor="t" rtlCol="false" tIns="0" lIns="0" bIns="0" rIns="0">
            <a:spAutoFit/>
          </a:bodyPr>
          <a:lstStyle/>
          <a:p>
            <a:pPr algn="ctr">
              <a:lnSpc>
                <a:spcPts val="2753"/>
              </a:lnSpc>
            </a:pPr>
            <a:r>
              <a:rPr lang="en-US" sz="1967">
                <a:solidFill>
                  <a:srgbClr val="FF0000"/>
                </a:solidFill>
                <a:latin typeface="Poppins Bold"/>
              </a:rPr>
              <a:t>Problem</a:t>
            </a:r>
          </a:p>
        </p:txBody>
      </p:sp>
      <p:sp>
        <p:nvSpPr>
          <p:cNvPr name="TextBox 54" id="54"/>
          <p:cNvSpPr txBox="true"/>
          <p:nvPr/>
        </p:nvSpPr>
        <p:spPr>
          <a:xfrm rot="0">
            <a:off x="13114179" y="1114358"/>
            <a:ext cx="1218869" cy="350088"/>
          </a:xfrm>
          <a:prstGeom prst="rect">
            <a:avLst/>
          </a:prstGeom>
        </p:spPr>
        <p:txBody>
          <a:bodyPr anchor="t" rtlCol="false" tIns="0" lIns="0" bIns="0" rIns="0">
            <a:spAutoFit/>
          </a:bodyPr>
          <a:lstStyle/>
          <a:p>
            <a:pPr algn="ctr">
              <a:lnSpc>
                <a:spcPts val="2753"/>
              </a:lnSpc>
            </a:pPr>
            <a:r>
              <a:rPr lang="en-US" sz="1967">
                <a:solidFill>
                  <a:srgbClr val="FF0000"/>
                </a:solidFill>
                <a:latin typeface="Poppins Bold"/>
              </a:rPr>
              <a:t>Product</a:t>
            </a:r>
          </a:p>
        </p:txBody>
      </p:sp>
      <p:sp>
        <p:nvSpPr>
          <p:cNvPr name="TextBox 55" id="55"/>
          <p:cNvSpPr txBox="true"/>
          <p:nvPr/>
        </p:nvSpPr>
        <p:spPr>
          <a:xfrm rot="0">
            <a:off x="14742623" y="1114358"/>
            <a:ext cx="1281321" cy="350088"/>
          </a:xfrm>
          <a:prstGeom prst="rect">
            <a:avLst/>
          </a:prstGeom>
        </p:spPr>
        <p:txBody>
          <a:bodyPr anchor="t" rtlCol="false" tIns="0" lIns="0" bIns="0" rIns="0">
            <a:spAutoFit/>
          </a:bodyPr>
          <a:lstStyle/>
          <a:p>
            <a:pPr algn="ctr">
              <a:lnSpc>
                <a:spcPts val="2753"/>
              </a:lnSpc>
            </a:pPr>
            <a:r>
              <a:rPr lang="en-US" sz="1967">
                <a:solidFill>
                  <a:srgbClr val="FF0000"/>
                </a:solidFill>
                <a:latin typeface="Poppins Bold"/>
              </a:rPr>
              <a:t>Target</a:t>
            </a:r>
          </a:p>
        </p:txBody>
      </p:sp>
      <p:sp>
        <p:nvSpPr>
          <p:cNvPr name="TextBox 56" id="56"/>
          <p:cNvSpPr txBox="true"/>
          <p:nvPr/>
        </p:nvSpPr>
        <p:spPr>
          <a:xfrm rot="0">
            <a:off x="11258231" y="1114358"/>
            <a:ext cx="1446373" cy="350088"/>
          </a:xfrm>
          <a:prstGeom prst="rect">
            <a:avLst/>
          </a:prstGeom>
        </p:spPr>
        <p:txBody>
          <a:bodyPr anchor="t" rtlCol="false" tIns="0" lIns="0" bIns="0" rIns="0">
            <a:spAutoFit/>
          </a:bodyPr>
          <a:lstStyle/>
          <a:p>
            <a:pPr algn="ctr">
              <a:lnSpc>
                <a:spcPts val="2753"/>
              </a:lnSpc>
            </a:pPr>
            <a:r>
              <a:rPr lang="en-US" sz="1967">
                <a:solidFill>
                  <a:srgbClr val="FF0000"/>
                </a:solidFill>
                <a:latin typeface="Poppins Bold"/>
              </a:rPr>
              <a:t>Solution</a:t>
            </a:r>
          </a:p>
        </p:txBody>
      </p:sp>
      <p:sp>
        <p:nvSpPr>
          <p:cNvPr name="TextBox 57" id="57"/>
          <p:cNvSpPr txBox="true"/>
          <p:nvPr/>
        </p:nvSpPr>
        <p:spPr>
          <a:xfrm rot="0">
            <a:off x="16435416" y="1114358"/>
            <a:ext cx="1281321" cy="350088"/>
          </a:xfrm>
          <a:prstGeom prst="rect">
            <a:avLst/>
          </a:prstGeom>
        </p:spPr>
        <p:txBody>
          <a:bodyPr anchor="t" rtlCol="false" tIns="0" lIns="0" bIns="0" rIns="0">
            <a:spAutoFit/>
          </a:bodyPr>
          <a:lstStyle/>
          <a:p>
            <a:pPr algn="ctr">
              <a:lnSpc>
                <a:spcPts val="2753"/>
              </a:lnSpc>
            </a:pPr>
            <a:r>
              <a:rPr lang="en-US" sz="1967">
                <a:solidFill>
                  <a:srgbClr val="FFFFFF"/>
                </a:solidFill>
                <a:latin typeface="Poppins Bold"/>
              </a:rPr>
              <a:t>Team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36051" y="6166840"/>
            <a:ext cx="3155502" cy="3091460"/>
            <a:chOff x="0" y="0"/>
            <a:chExt cx="4207336" cy="4121946"/>
          </a:xfrm>
        </p:grpSpPr>
        <p:grpSp>
          <p:nvGrpSpPr>
            <p:cNvPr name="Group 3" id="3"/>
            <p:cNvGrpSpPr/>
            <p:nvPr/>
          </p:nvGrpSpPr>
          <p:grpSpPr>
            <a:xfrm rot="0">
              <a:off x="0" y="0"/>
              <a:ext cx="4207336" cy="4121946"/>
              <a:chOff x="0" y="0"/>
              <a:chExt cx="831079" cy="814212"/>
            </a:xfrm>
          </p:grpSpPr>
          <p:sp>
            <p:nvSpPr>
              <p:cNvPr name="Freeform 4" id="4"/>
              <p:cNvSpPr/>
              <p:nvPr/>
            </p:nvSpPr>
            <p:spPr>
              <a:xfrm flipH="false" flipV="false" rot="0">
                <a:off x="0" y="0"/>
                <a:ext cx="831079" cy="814212"/>
              </a:xfrm>
              <a:custGeom>
                <a:avLst/>
                <a:gdLst/>
                <a:ahLst/>
                <a:cxnLst/>
                <a:rect r="r" b="b" t="t" l="l"/>
                <a:pathLst>
                  <a:path h="814212" w="831079">
                    <a:moveTo>
                      <a:pt x="71151" y="0"/>
                    </a:moveTo>
                    <a:lnTo>
                      <a:pt x="759928" y="0"/>
                    </a:lnTo>
                    <a:cubicBezTo>
                      <a:pt x="799223" y="0"/>
                      <a:pt x="831079" y="31855"/>
                      <a:pt x="831079" y="71151"/>
                    </a:cubicBezTo>
                    <a:lnTo>
                      <a:pt x="831079" y="743061"/>
                    </a:lnTo>
                    <a:cubicBezTo>
                      <a:pt x="831079" y="761931"/>
                      <a:pt x="823582" y="780029"/>
                      <a:pt x="810239" y="793372"/>
                    </a:cubicBezTo>
                    <a:cubicBezTo>
                      <a:pt x="796896" y="806715"/>
                      <a:pt x="778798" y="814212"/>
                      <a:pt x="759928" y="814212"/>
                    </a:cubicBezTo>
                    <a:lnTo>
                      <a:pt x="71151" y="814212"/>
                    </a:lnTo>
                    <a:cubicBezTo>
                      <a:pt x="31855" y="814212"/>
                      <a:pt x="0" y="782356"/>
                      <a:pt x="0" y="743061"/>
                    </a:cubicBezTo>
                    <a:lnTo>
                      <a:pt x="0" y="71151"/>
                    </a:lnTo>
                    <a:cubicBezTo>
                      <a:pt x="0" y="31855"/>
                      <a:pt x="31855" y="0"/>
                      <a:pt x="71151" y="0"/>
                    </a:cubicBezTo>
                    <a:close/>
                  </a:path>
                </a:pathLst>
              </a:custGeom>
              <a:solidFill>
                <a:srgbClr val="891111"/>
              </a:solidFill>
            </p:spPr>
          </p:sp>
          <p:sp>
            <p:nvSpPr>
              <p:cNvPr name="TextBox 5" id="5"/>
              <p:cNvSpPr txBox="true"/>
              <p:nvPr/>
            </p:nvSpPr>
            <p:spPr>
              <a:xfrm>
                <a:off x="0" y="-57150"/>
                <a:ext cx="831079" cy="871362"/>
              </a:xfrm>
              <a:prstGeom prst="rect">
                <a:avLst/>
              </a:prstGeom>
            </p:spPr>
            <p:txBody>
              <a:bodyPr anchor="ctr" rtlCol="false" tIns="50800" lIns="50800" bIns="50800" rIns="50800"/>
              <a:lstStyle/>
              <a:p>
                <a:pPr algn="ctr">
                  <a:lnSpc>
                    <a:spcPts val="2753"/>
                  </a:lnSpc>
                </a:pPr>
              </a:p>
            </p:txBody>
          </p:sp>
        </p:grpSp>
        <p:grpSp>
          <p:nvGrpSpPr>
            <p:cNvPr name="Group 6" id="6"/>
            <p:cNvGrpSpPr/>
            <p:nvPr/>
          </p:nvGrpSpPr>
          <p:grpSpPr>
            <a:xfrm rot="0">
              <a:off x="513662" y="382805"/>
              <a:ext cx="3180012" cy="2453682"/>
              <a:chOff x="0" y="0"/>
              <a:chExt cx="1053402" cy="812800"/>
            </a:xfrm>
          </p:grpSpPr>
          <p:sp>
            <p:nvSpPr>
              <p:cNvPr name="Freeform 7" id="7"/>
              <p:cNvSpPr/>
              <p:nvPr/>
            </p:nvSpPr>
            <p:spPr>
              <a:xfrm flipH="false" flipV="false" rot="0">
                <a:off x="0" y="0"/>
                <a:ext cx="1053402" cy="812800"/>
              </a:xfrm>
              <a:custGeom>
                <a:avLst/>
                <a:gdLst/>
                <a:ahLst/>
                <a:cxnLst/>
                <a:rect r="r" b="b" t="t" l="l"/>
                <a:pathLst>
                  <a:path h="812800" w="1053402">
                    <a:moveTo>
                      <a:pt x="74660" y="0"/>
                    </a:moveTo>
                    <a:lnTo>
                      <a:pt x="978742" y="0"/>
                    </a:lnTo>
                    <a:cubicBezTo>
                      <a:pt x="998544" y="0"/>
                      <a:pt x="1017534" y="7866"/>
                      <a:pt x="1031535" y="21867"/>
                    </a:cubicBezTo>
                    <a:cubicBezTo>
                      <a:pt x="1045536" y="35869"/>
                      <a:pt x="1053402" y="54859"/>
                      <a:pt x="1053402" y="74660"/>
                    </a:cubicBezTo>
                    <a:lnTo>
                      <a:pt x="1053402" y="738140"/>
                    </a:lnTo>
                    <a:cubicBezTo>
                      <a:pt x="1053402" y="757941"/>
                      <a:pt x="1045536" y="776931"/>
                      <a:pt x="1031535" y="790933"/>
                    </a:cubicBezTo>
                    <a:cubicBezTo>
                      <a:pt x="1017534" y="804934"/>
                      <a:pt x="998544" y="812800"/>
                      <a:pt x="978742" y="812800"/>
                    </a:cubicBezTo>
                    <a:lnTo>
                      <a:pt x="74660" y="812800"/>
                    </a:lnTo>
                    <a:cubicBezTo>
                      <a:pt x="54859" y="812800"/>
                      <a:pt x="35869" y="804934"/>
                      <a:pt x="21867" y="790933"/>
                    </a:cubicBezTo>
                    <a:cubicBezTo>
                      <a:pt x="7866" y="776931"/>
                      <a:pt x="0" y="757941"/>
                      <a:pt x="0" y="738140"/>
                    </a:cubicBezTo>
                    <a:lnTo>
                      <a:pt x="0" y="74660"/>
                    </a:lnTo>
                    <a:cubicBezTo>
                      <a:pt x="0" y="54859"/>
                      <a:pt x="7866" y="35869"/>
                      <a:pt x="21867" y="21867"/>
                    </a:cubicBezTo>
                    <a:cubicBezTo>
                      <a:pt x="35869" y="7866"/>
                      <a:pt x="54859" y="0"/>
                      <a:pt x="74660" y="0"/>
                    </a:cubicBezTo>
                    <a:close/>
                  </a:path>
                </a:pathLst>
              </a:custGeom>
              <a:blipFill>
                <a:blip r:embed="rId2"/>
                <a:stretch>
                  <a:fillRect l="0" t="0" r="0" b="-29408"/>
                </a:stretch>
              </a:blipFill>
            </p:spPr>
          </p:sp>
        </p:grpSp>
        <p:sp>
          <p:nvSpPr>
            <p:cNvPr name="TextBox 8" id="8"/>
            <p:cNvSpPr txBox="true"/>
            <p:nvPr/>
          </p:nvSpPr>
          <p:spPr>
            <a:xfrm rot="0">
              <a:off x="0" y="3049311"/>
              <a:ext cx="4207336" cy="904934"/>
            </a:xfrm>
            <a:prstGeom prst="rect">
              <a:avLst/>
            </a:prstGeom>
          </p:spPr>
          <p:txBody>
            <a:bodyPr anchor="t" rtlCol="false" tIns="0" lIns="0" bIns="0" rIns="0">
              <a:spAutoFit/>
            </a:bodyPr>
            <a:lstStyle/>
            <a:p>
              <a:pPr algn="ctr">
                <a:lnSpc>
                  <a:spcPts val="2753"/>
                </a:lnSpc>
              </a:pPr>
              <a:r>
                <a:rPr lang="en-US" sz="1967">
                  <a:solidFill>
                    <a:srgbClr val="FFFFFF"/>
                  </a:solidFill>
                  <a:latin typeface="Poppins"/>
                </a:rPr>
                <a:t>Tolentino, Justin Cyrus</a:t>
              </a:r>
            </a:p>
            <a:p>
              <a:pPr algn="ctr">
                <a:lnSpc>
                  <a:spcPts val="2753"/>
                </a:lnSpc>
                <a:spcBef>
                  <a:spcPct val="0"/>
                </a:spcBef>
              </a:pPr>
              <a:r>
                <a:rPr lang="en-US" sz="1967">
                  <a:solidFill>
                    <a:srgbClr val="FFFFFF"/>
                  </a:solidFill>
                  <a:latin typeface="Poppins Bold"/>
                </a:rPr>
                <a:t>CTO</a:t>
              </a:r>
            </a:p>
          </p:txBody>
        </p:sp>
      </p:grpSp>
      <p:grpSp>
        <p:nvGrpSpPr>
          <p:cNvPr name="Group 9" id="9"/>
          <p:cNvGrpSpPr/>
          <p:nvPr/>
        </p:nvGrpSpPr>
        <p:grpSpPr>
          <a:xfrm rot="0">
            <a:off x="16300382" y="1107142"/>
            <a:ext cx="1551389" cy="422257"/>
            <a:chOff x="0" y="0"/>
            <a:chExt cx="531257" cy="144598"/>
          </a:xfrm>
        </p:grpSpPr>
        <p:sp>
          <p:nvSpPr>
            <p:cNvPr name="Freeform 10" id="10"/>
            <p:cNvSpPr/>
            <p:nvPr/>
          </p:nvSpPr>
          <p:spPr>
            <a:xfrm flipH="false" flipV="false" rot="0">
              <a:off x="0" y="0"/>
              <a:ext cx="531257" cy="144598"/>
            </a:xfrm>
            <a:custGeom>
              <a:avLst/>
              <a:gdLst/>
              <a:ahLst/>
              <a:cxnLst/>
              <a:rect r="r" b="b" t="t" l="l"/>
              <a:pathLst>
                <a:path h="144598" w="531257">
                  <a:moveTo>
                    <a:pt x="49903" y="0"/>
                  </a:moveTo>
                  <a:lnTo>
                    <a:pt x="481354" y="0"/>
                  </a:lnTo>
                  <a:cubicBezTo>
                    <a:pt x="508915" y="0"/>
                    <a:pt x="531257" y="22342"/>
                    <a:pt x="531257" y="49903"/>
                  </a:cubicBezTo>
                  <a:lnTo>
                    <a:pt x="531257" y="94694"/>
                  </a:lnTo>
                  <a:cubicBezTo>
                    <a:pt x="531257" y="122255"/>
                    <a:pt x="508915" y="144598"/>
                    <a:pt x="481354" y="144598"/>
                  </a:cubicBezTo>
                  <a:lnTo>
                    <a:pt x="49903" y="144598"/>
                  </a:lnTo>
                  <a:cubicBezTo>
                    <a:pt x="36668" y="144598"/>
                    <a:pt x="23975" y="139340"/>
                    <a:pt x="14616" y="129981"/>
                  </a:cubicBezTo>
                  <a:cubicBezTo>
                    <a:pt x="5258" y="120623"/>
                    <a:pt x="0" y="107930"/>
                    <a:pt x="0" y="94694"/>
                  </a:cubicBezTo>
                  <a:lnTo>
                    <a:pt x="0" y="49903"/>
                  </a:lnTo>
                  <a:cubicBezTo>
                    <a:pt x="0" y="22342"/>
                    <a:pt x="22342" y="0"/>
                    <a:pt x="49903" y="0"/>
                  </a:cubicBezTo>
                  <a:close/>
                </a:path>
              </a:pathLst>
            </a:custGeom>
            <a:solidFill>
              <a:srgbClr val="ED0E07"/>
            </a:solidFill>
            <a:ln cap="sq">
              <a:noFill/>
              <a:prstDash val="solid"/>
              <a:miter/>
            </a:ln>
          </p:spPr>
        </p:sp>
        <p:sp>
          <p:nvSpPr>
            <p:cNvPr name="TextBox 11" id="11"/>
            <p:cNvSpPr txBox="true"/>
            <p:nvPr/>
          </p:nvSpPr>
          <p:spPr>
            <a:xfrm>
              <a:off x="0" y="-57150"/>
              <a:ext cx="531257" cy="201748"/>
            </a:xfrm>
            <a:prstGeom prst="rect">
              <a:avLst/>
            </a:prstGeom>
          </p:spPr>
          <p:txBody>
            <a:bodyPr anchor="ctr" rtlCol="false" tIns="50800" lIns="50800" bIns="50800" rIns="50800"/>
            <a:lstStyle/>
            <a:p>
              <a:pPr algn="ctr" marL="0" indent="0" lvl="0">
                <a:lnSpc>
                  <a:spcPts val="2520"/>
                </a:lnSpc>
                <a:spcBef>
                  <a:spcPct val="0"/>
                </a:spcBef>
              </a:pPr>
            </a:p>
          </p:txBody>
        </p:sp>
      </p:grpSp>
      <p:grpSp>
        <p:nvGrpSpPr>
          <p:cNvPr name="Group 12" id="12"/>
          <p:cNvGrpSpPr/>
          <p:nvPr/>
        </p:nvGrpSpPr>
        <p:grpSpPr>
          <a:xfrm rot="0">
            <a:off x="1028700" y="3075380"/>
            <a:ext cx="3155502" cy="3091460"/>
            <a:chOff x="0" y="0"/>
            <a:chExt cx="4207336" cy="4121946"/>
          </a:xfrm>
        </p:grpSpPr>
        <p:grpSp>
          <p:nvGrpSpPr>
            <p:cNvPr name="Group 13" id="13"/>
            <p:cNvGrpSpPr/>
            <p:nvPr/>
          </p:nvGrpSpPr>
          <p:grpSpPr>
            <a:xfrm rot="0">
              <a:off x="0" y="0"/>
              <a:ext cx="4207336" cy="4121946"/>
              <a:chOff x="0" y="0"/>
              <a:chExt cx="831079" cy="814212"/>
            </a:xfrm>
          </p:grpSpPr>
          <p:sp>
            <p:nvSpPr>
              <p:cNvPr name="Freeform 14" id="14"/>
              <p:cNvSpPr/>
              <p:nvPr/>
            </p:nvSpPr>
            <p:spPr>
              <a:xfrm flipH="false" flipV="false" rot="0">
                <a:off x="0" y="0"/>
                <a:ext cx="831079" cy="814212"/>
              </a:xfrm>
              <a:custGeom>
                <a:avLst/>
                <a:gdLst/>
                <a:ahLst/>
                <a:cxnLst/>
                <a:rect r="r" b="b" t="t" l="l"/>
                <a:pathLst>
                  <a:path h="814212" w="831079">
                    <a:moveTo>
                      <a:pt x="71151" y="0"/>
                    </a:moveTo>
                    <a:lnTo>
                      <a:pt x="759928" y="0"/>
                    </a:lnTo>
                    <a:cubicBezTo>
                      <a:pt x="799223" y="0"/>
                      <a:pt x="831079" y="31855"/>
                      <a:pt x="831079" y="71151"/>
                    </a:cubicBezTo>
                    <a:lnTo>
                      <a:pt x="831079" y="743061"/>
                    </a:lnTo>
                    <a:cubicBezTo>
                      <a:pt x="831079" y="761931"/>
                      <a:pt x="823582" y="780029"/>
                      <a:pt x="810239" y="793372"/>
                    </a:cubicBezTo>
                    <a:cubicBezTo>
                      <a:pt x="796896" y="806715"/>
                      <a:pt x="778798" y="814212"/>
                      <a:pt x="759928" y="814212"/>
                    </a:cubicBezTo>
                    <a:lnTo>
                      <a:pt x="71151" y="814212"/>
                    </a:lnTo>
                    <a:cubicBezTo>
                      <a:pt x="31855" y="814212"/>
                      <a:pt x="0" y="782356"/>
                      <a:pt x="0" y="743061"/>
                    </a:cubicBezTo>
                    <a:lnTo>
                      <a:pt x="0" y="71151"/>
                    </a:lnTo>
                    <a:cubicBezTo>
                      <a:pt x="0" y="31855"/>
                      <a:pt x="31855" y="0"/>
                      <a:pt x="71151" y="0"/>
                    </a:cubicBezTo>
                    <a:close/>
                  </a:path>
                </a:pathLst>
              </a:custGeom>
              <a:solidFill>
                <a:srgbClr val="891111"/>
              </a:solidFill>
            </p:spPr>
          </p:sp>
          <p:sp>
            <p:nvSpPr>
              <p:cNvPr name="TextBox 15" id="15"/>
              <p:cNvSpPr txBox="true"/>
              <p:nvPr/>
            </p:nvSpPr>
            <p:spPr>
              <a:xfrm>
                <a:off x="0" y="-57150"/>
                <a:ext cx="831079" cy="871362"/>
              </a:xfrm>
              <a:prstGeom prst="rect">
                <a:avLst/>
              </a:prstGeom>
            </p:spPr>
            <p:txBody>
              <a:bodyPr anchor="ctr" rtlCol="false" tIns="50800" lIns="50800" bIns="50800" rIns="50800"/>
              <a:lstStyle/>
              <a:p>
                <a:pPr algn="ctr">
                  <a:lnSpc>
                    <a:spcPts val="2753"/>
                  </a:lnSpc>
                </a:pPr>
              </a:p>
            </p:txBody>
          </p:sp>
        </p:grpSp>
        <p:grpSp>
          <p:nvGrpSpPr>
            <p:cNvPr name="Group 16" id="16"/>
            <p:cNvGrpSpPr/>
            <p:nvPr/>
          </p:nvGrpSpPr>
          <p:grpSpPr>
            <a:xfrm rot="0">
              <a:off x="513662" y="382805"/>
              <a:ext cx="3180012" cy="2453682"/>
              <a:chOff x="0" y="0"/>
              <a:chExt cx="1053402" cy="812800"/>
            </a:xfrm>
          </p:grpSpPr>
          <p:sp>
            <p:nvSpPr>
              <p:cNvPr name="Freeform 17" id="17"/>
              <p:cNvSpPr/>
              <p:nvPr/>
            </p:nvSpPr>
            <p:spPr>
              <a:xfrm flipH="false" flipV="false" rot="0">
                <a:off x="0" y="0"/>
                <a:ext cx="1053402" cy="812800"/>
              </a:xfrm>
              <a:custGeom>
                <a:avLst/>
                <a:gdLst/>
                <a:ahLst/>
                <a:cxnLst/>
                <a:rect r="r" b="b" t="t" l="l"/>
                <a:pathLst>
                  <a:path h="812800" w="1053402">
                    <a:moveTo>
                      <a:pt x="74660" y="0"/>
                    </a:moveTo>
                    <a:lnTo>
                      <a:pt x="978742" y="0"/>
                    </a:lnTo>
                    <a:cubicBezTo>
                      <a:pt x="998544" y="0"/>
                      <a:pt x="1017534" y="7866"/>
                      <a:pt x="1031535" y="21867"/>
                    </a:cubicBezTo>
                    <a:cubicBezTo>
                      <a:pt x="1045536" y="35869"/>
                      <a:pt x="1053402" y="54859"/>
                      <a:pt x="1053402" y="74660"/>
                    </a:cubicBezTo>
                    <a:lnTo>
                      <a:pt x="1053402" y="738140"/>
                    </a:lnTo>
                    <a:cubicBezTo>
                      <a:pt x="1053402" y="757941"/>
                      <a:pt x="1045536" y="776931"/>
                      <a:pt x="1031535" y="790933"/>
                    </a:cubicBezTo>
                    <a:cubicBezTo>
                      <a:pt x="1017534" y="804934"/>
                      <a:pt x="998544" y="812800"/>
                      <a:pt x="978742" y="812800"/>
                    </a:cubicBezTo>
                    <a:lnTo>
                      <a:pt x="74660" y="812800"/>
                    </a:lnTo>
                    <a:cubicBezTo>
                      <a:pt x="54859" y="812800"/>
                      <a:pt x="35869" y="804934"/>
                      <a:pt x="21867" y="790933"/>
                    </a:cubicBezTo>
                    <a:cubicBezTo>
                      <a:pt x="7866" y="776931"/>
                      <a:pt x="0" y="757941"/>
                      <a:pt x="0" y="738140"/>
                    </a:cubicBezTo>
                    <a:lnTo>
                      <a:pt x="0" y="74660"/>
                    </a:lnTo>
                    <a:cubicBezTo>
                      <a:pt x="0" y="54859"/>
                      <a:pt x="7866" y="35869"/>
                      <a:pt x="21867" y="21867"/>
                    </a:cubicBezTo>
                    <a:cubicBezTo>
                      <a:pt x="35869" y="7866"/>
                      <a:pt x="54859" y="0"/>
                      <a:pt x="74660" y="0"/>
                    </a:cubicBezTo>
                    <a:close/>
                  </a:path>
                </a:pathLst>
              </a:custGeom>
              <a:blipFill>
                <a:blip r:embed="rId3"/>
                <a:stretch>
                  <a:fillRect l="0" t="-10410" r="0" b="-19190"/>
                </a:stretch>
              </a:blipFill>
            </p:spPr>
          </p:sp>
        </p:grpSp>
        <p:sp>
          <p:nvSpPr>
            <p:cNvPr name="TextBox 18" id="18"/>
            <p:cNvSpPr txBox="true"/>
            <p:nvPr/>
          </p:nvSpPr>
          <p:spPr>
            <a:xfrm rot="0">
              <a:off x="0" y="3049311"/>
              <a:ext cx="4207336" cy="904934"/>
            </a:xfrm>
            <a:prstGeom prst="rect">
              <a:avLst/>
            </a:prstGeom>
          </p:spPr>
          <p:txBody>
            <a:bodyPr anchor="t" rtlCol="false" tIns="0" lIns="0" bIns="0" rIns="0">
              <a:spAutoFit/>
            </a:bodyPr>
            <a:lstStyle/>
            <a:p>
              <a:pPr algn="ctr">
                <a:lnSpc>
                  <a:spcPts val="2753"/>
                </a:lnSpc>
              </a:pPr>
              <a:r>
                <a:rPr lang="en-US" sz="1967">
                  <a:solidFill>
                    <a:srgbClr val="FFFFFF"/>
                  </a:solidFill>
                  <a:latin typeface="Poppins"/>
                </a:rPr>
                <a:t>Magcawas, Arish Jay</a:t>
              </a:r>
            </a:p>
            <a:p>
              <a:pPr algn="ctr">
                <a:lnSpc>
                  <a:spcPts val="2753"/>
                </a:lnSpc>
                <a:spcBef>
                  <a:spcPct val="0"/>
                </a:spcBef>
              </a:pPr>
              <a:r>
                <a:rPr lang="en-US" sz="1967">
                  <a:solidFill>
                    <a:srgbClr val="FFFFFF"/>
                  </a:solidFill>
                  <a:latin typeface="Poppins Bold"/>
                </a:rPr>
                <a:t>CIO</a:t>
              </a:r>
            </a:p>
          </p:txBody>
        </p:sp>
      </p:grpSp>
      <p:grpSp>
        <p:nvGrpSpPr>
          <p:cNvPr name="Group 19" id="19"/>
          <p:cNvGrpSpPr/>
          <p:nvPr/>
        </p:nvGrpSpPr>
        <p:grpSpPr>
          <a:xfrm rot="0">
            <a:off x="4296447" y="6166840"/>
            <a:ext cx="3155502" cy="3091460"/>
            <a:chOff x="0" y="0"/>
            <a:chExt cx="4207336" cy="4121946"/>
          </a:xfrm>
        </p:grpSpPr>
        <p:grpSp>
          <p:nvGrpSpPr>
            <p:cNvPr name="Group 20" id="20"/>
            <p:cNvGrpSpPr/>
            <p:nvPr/>
          </p:nvGrpSpPr>
          <p:grpSpPr>
            <a:xfrm rot="0">
              <a:off x="0" y="0"/>
              <a:ext cx="4207336" cy="4121946"/>
              <a:chOff x="0" y="0"/>
              <a:chExt cx="831079" cy="814212"/>
            </a:xfrm>
          </p:grpSpPr>
          <p:sp>
            <p:nvSpPr>
              <p:cNvPr name="Freeform 21" id="21"/>
              <p:cNvSpPr/>
              <p:nvPr/>
            </p:nvSpPr>
            <p:spPr>
              <a:xfrm flipH="false" flipV="false" rot="0">
                <a:off x="0" y="0"/>
                <a:ext cx="831079" cy="814212"/>
              </a:xfrm>
              <a:custGeom>
                <a:avLst/>
                <a:gdLst/>
                <a:ahLst/>
                <a:cxnLst/>
                <a:rect r="r" b="b" t="t" l="l"/>
                <a:pathLst>
                  <a:path h="814212" w="831079">
                    <a:moveTo>
                      <a:pt x="71151" y="0"/>
                    </a:moveTo>
                    <a:lnTo>
                      <a:pt x="759928" y="0"/>
                    </a:lnTo>
                    <a:cubicBezTo>
                      <a:pt x="799223" y="0"/>
                      <a:pt x="831079" y="31855"/>
                      <a:pt x="831079" y="71151"/>
                    </a:cubicBezTo>
                    <a:lnTo>
                      <a:pt x="831079" y="743061"/>
                    </a:lnTo>
                    <a:cubicBezTo>
                      <a:pt x="831079" y="761931"/>
                      <a:pt x="823582" y="780029"/>
                      <a:pt x="810239" y="793372"/>
                    </a:cubicBezTo>
                    <a:cubicBezTo>
                      <a:pt x="796896" y="806715"/>
                      <a:pt x="778798" y="814212"/>
                      <a:pt x="759928" y="814212"/>
                    </a:cubicBezTo>
                    <a:lnTo>
                      <a:pt x="71151" y="814212"/>
                    </a:lnTo>
                    <a:cubicBezTo>
                      <a:pt x="31855" y="814212"/>
                      <a:pt x="0" y="782356"/>
                      <a:pt x="0" y="743061"/>
                    </a:cubicBezTo>
                    <a:lnTo>
                      <a:pt x="0" y="71151"/>
                    </a:lnTo>
                    <a:cubicBezTo>
                      <a:pt x="0" y="31855"/>
                      <a:pt x="31855" y="0"/>
                      <a:pt x="71151" y="0"/>
                    </a:cubicBezTo>
                    <a:close/>
                  </a:path>
                </a:pathLst>
              </a:custGeom>
              <a:solidFill>
                <a:srgbClr val="891111"/>
              </a:solidFill>
            </p:spPr>
          </p:sp>
          <p:sp>
            <p:nvSpPr>
              <p:cNvPr name="TextBox 22" id="22"/>
              <p:cNvSpPr txBox="true"/>
              <p:nvPr/>
            </p:nvSpPr>
            <p:spPr>
              <a:xfrm>
                <a:off x="0" y="-57150"/>
                <a:ext cx="831079" cy="871362"/>
              </a:xfrm>
              <a:prstGeom prst="rect">
                <a:avLst/>
              </a:prstGeom>
            </p:spPr>
            <p:txBody>
              <a:bodyPr anchor="ctr" rtlCol="false" tIns="50800" lIns="50800" bIns="50800" rIns="50800"/>
              <a:lstStyle/>
              <a:p>
                <a:pPr algn="ctr">
                  <a:lnSpc>
                    <a:spcPts val="2753"/>
                  </a:lnSpc>
                </a:pPr>
              </a:p>
            </p:txBody>
          </p:sp>
        </p:grpSp>
        <p:grpSp>
          <p:nvGrpSpPr>
            <p:cNvPr name="Group 23" id="23"/>
            <p:cNvGrpSpPr/>
            <p:nvPr/>
          </p:nvGrpSpPr>
          <p:grpSpPr>
            <a:xfrm rot="0">
              <a:off x="513662" y="382805"/>
              <a:ext cx="3180012" cy="2453682"/>
              <a:chOff x="0" y="0"/>
              <a:chExt cx="1053402" cy="812800"/>
            </a:xfrm>
          </p:grpSpPr>
          <p:sp>
            <p:nvSpPr>
              <p:cNvPr name="Freeform 24" id="24"/>
              <p:cNvSpPr/>
              <p:nvPr/>
            </p:nvSpPr>
            <p:spPr>
              <a:xfrm flipH="false" flipV="false" rot="0">
                <a:off x="0" y="0"/>
                <a:ext cx="1053402" cy="812800"/>
              </a:xfrm>
              <a:custGeom>
                <a:avLst/>
                <a:gdLst/>
                <a:ahLst/>
                <a:cxnLst/>
                <a:rect r="r" b="b" t="t" l="l"/>
                <a:pathLst>
                  <a:path h="812800" w="1053402">
                    <a:moveTo>
                      <a:pt x="74660" y="0"/>
                    </a:moveTo>
                    <a:lnTo>
                      <a:pt x="978742" y="0"/>
                    </a:lnTo>
                    <a:cubicBezTo>
                      <a:pt x="998544" y="0"/>
                      <a:pt x="1017534" y="7866"/>
                      <a:pt x="1031535" y="21867"/>
                    </a:cubicBezTo>
                    <a:cubicBezTo>
                      <a:pt x="1045536" y="35869"/>
                      <a:pt x="1053402" y="54859"/>
                      <a:pt x="1053402" y="74660"/>
                    </a:cubicBezTo>
                    <a:lnTo>
                      <a:pt x="1053402" y="738140"/>
                    </a:lnTo>
                    <a:cubicBezTo>
                      <a:pt x="1053402" y="757941"/>
                      <a:pt x="1045536" y="776931"/>
                      <a:pt x="1031535" y="790933"/>
                    </a:cubicBezTo>
                    <a:cubicBezTo>
                      <a:pt x="1017534" y="804934"/>
                      <a:pt x="998544" y="812800"/>
                      <a:pt x="978742" y="812800"/>
                    </a:cubicBezTo>
                    <a:lnTo>
                      <a:pt x="74660" y="812800"/>
                    </a:lnTo>
                    <a:cubicBezTo>
                      <a:pt x="54859" y="812800"/>
                      <a:pt x="35869" y="804934"/>
                      <a:pt x="21867" y="790933"/>
                    </a:cubicBezTo>
                    <a:cubicBezTo>
                      <a:pt x="7866" y="776931"/>
                      <a:pt x="0" y="757941"/>
                      <a:pt x="0" y="738140"/>
                    </a:cubicBezTo>
                    <a:lnTo>
                      <a:pt x="0" y="74660"/>
                    </a:lnTo>
                    <a:cubicBezTo>
                      <a:pt x="0" y="54859"/>
                      <a:pt x="7866" y="35869"/>
                      <a:pt x="21867" y="21867"/>
                    </a:cubicBezTo>
                    <a:cubicBezTo>
                      <a:pt x="35869" y="7866"/>
                      <a:pt x="54859" y="0"/>
                      <a:pt x="74660" y="0"/>
                    </a:cubicBezTo>
                    <a:close/>
                  </a:path>
                </a:pathLst>
              </a:custGeom>
              <a:blipFill>
                <a:blip r:embed="rId4"/>
                <a:stretch>
                  <a:fillRect l="0" t="-5468" r="0" b="-24133"/>
                </a:stretch>
              </a:blipFill>
            </p:spPr>
          </p:sp>
        </p:grpSp>
        <p:sp>
          <p:nvSpPr>
            <p:cNvPr name="TextBox 25" id="25"/>
            <p:cNvSpPr txBox="true"/>
            <p:nvPr/>
          </p:nvSpPr>
          <p:spPr>
            <a:xfrm rot="0">
              <a:off x="0" y="3049311"/>
              <a:ext cx="4207336" cy="904934"/>
            </a:xfrm>
            <a:prstGeom prst="rect">
              <a:avLst/>
            </a:prstGeom>
          </p:spPr>
          <p:txBody>
            <a:bodyPr anchor="t" rtlCol="false" tIns="0" lIns="0" bIns="0" rIns="0">
              <a:spAutoFit/>
            </a:bodyPr>
            <a:lstStyle/>
            <a:p>
              <a:pPr algn="ctr">
                <a:lnSpc>
                  <a:spcPts val="2753"/>
                </a:lnSpc>
              </a:pPr>
              <a:r>
                <a:rPr lang="en-US" sz="1967">
                  <a:solidFill>
                    <a:srgbClr val="FFFFFF"/>
                  </a:solidFill>
                  <a:latin typeface="Poppins"/>
                </a:rPr>
                <a:t>Reyes, Beaver Jeddan B.</a:t>
              </a:r>
            </a:p>
            <a:p>
              <a:pPr algn="ctr">
                <a:lnSpc>
                  <a:spcPts val="2753"/>
                </a:lnSpc>
                <a:spcBef>
                  <a:spcPct val="0"/>
                </a:spcBef>
              </a:pPr>
              <a:r>
                <a:rPr lang="en-US" sz="1967">
                  <a:solidFill>
                    <a:srgbClr val="FFFFFF"/>
                  </a:solidFill>
                  <a:latin typeface="Poppins Bold"/>
                </a:rPr>
                <a:t>CMO</a:t>
              </a:r>
            </a:p>
          </p:txBody>
        </p:sp>
      </p:grpSp>
      <p:grpSp>
        <p:nvGrpSpPr>
          <p:cNvPr name="Group 26" id="26"/>
          <p:cNvGrpSpPr/>
          <p:nvPr/>
        </p:nvGrpSpPr>
        <p:grpSpPr>
          <a:xfrm rot="0">
            <a:off x="7566249" y="3075380"/>
            <a:ext cx="3155502" cy="3091460"/>
            <a:chOff x="0" y="0"/>
            <a:chExt cx="4207336" cy="4121946"/>
          </a:xfrm>
        </p:grpSpPr>
        <p:grpSp>
          <p:nvGrpSpPr>
            <p:cNvPr name="Group 27" id="27"/>
            <p:cNvGrpSpPr/>
            <p:nvPr/>
          </p:nvGrpSpPr>
          <p:grpSpPr>
            <a:xfrm rot="0">
              <a:off x="0" y="0"/>
              <a:ext cx="4207336" cy="4121946"/>
              <a:chOff x="0" y="0"/>
              <a:chExt cx="831079" cy="814212"/>
            </a:xfrm>
          </p:grpSpPr>
          <p:sp>
            <p:nvSpPr>
              <p:cNvPr name="Freeform 28" id="28"/>
              <p:cNvSpPr/>
              <p:nvPr/>
            </p:nvSpPr>
            <p:spPr>
              <a:xfrm flipH="false" flipV="false" rot="0">
                <a:off x="0" y="0"/>
                <a:ext cx="831079" cy="814212"/>
              </a:xfrm>
              <a:custGeom>
                <a:avLst/>
                <a:gdLst/>
                <a:ahLst/>
                <a:cxnLst/>
                <a:rect r="r" b="b" t="t" l="l"/>
                <a:pathLst>
                  <a:path h="814212" w="831079">
                    <a:moveTo>
                      <a:pt x="71151" y="0"/>
                    </a:moveTo>
                    <a:lnTo>
                      <a:pt x="759928" y="0"/>
                    </a:lnTo>
                    <a:cubicBezTo>
                      <a:pt x="799223" y="0"/>
                      <a:pt x="831079" y="31855"/>
                      <a:pt x="831079" y="71151"/>
                    </a:cubicBezTo>
                    <a:lnTo>
                      <a:pt x="831079" y="743061"/>
                    </a:lnTo>
                    <a:cubicBezTo>
                      <a:pt x="831079" y="761931"/>
                      <a:pt x="823582" y="780029"/>
                      <a:pt x="810239" y="793372"/>
                    </a:cubicBezTo>
                    <a:cubicBezTo>
                      <a:pt x="796896" y="806715"/>
                      <a:pt x="778798" y="814212"/>
                      <a:pt x="759928" y="814212"/>
                    </a:cubicBezTo>
                    <a:lnTo>
                      <a:pt x="71151" y="814212"/>
                    </a:lnTo>
                    <a:cubicBezTo>
                      <a:pt x="31855" y="814212"/>
                      <a:pt x="0" y="782356"/>
                      <a:pt x="0" y="743061"/>
                    </a:cubicBezTo>
                    <a:lnTo>
                      <a:pt x="0" y="71151"/>
                    </a:lnTo>
                    <a:cubicBezTo>
                      <a:pt x="0" y="31855"/>
                      <a:pt x="31855" y="0"/>
                      <a:pt x="71151" y="0"/>
                    </a:cubicBezTo>
                    <a:close/>
                  </a:path>
                </a:pathLst>
              </a:custGeom>
              <a:solidFill>
                <a:srgbClr val="891111"/>
              </a:solidFill>
            </p:spPr>
          </p:sp>
          <p:sp>
            <p:nvSpPr>
              <p:cNvPr name="TextBox 29" id="29"/>
              <p:cNvSpPr txBox="true"/>
              <p:nvPr/>
            </p:nvSpPr>
            <p:spPr>
              <a:xfrm>
                <a:off x="0" y="-57150"/>
                <a:ext cx="831079" cy="871362"/>
              </a:xfrm>
              <a:prstGeom prst="rect">
                <a:avLst/>
              </a:prstGeom>
            </p:spPr>
            <p:txBody>
              <a:bodyPr anchor="ctr" rtlCol="false" tIns="50800" lIns="50800" bIns="50800" rIns="50800"/>
              <a:lstStyle/>
              <a:p>
                <a:pPr algn="ctr">
                  <a:lnSpc>
                    <a:spcPts val="2753"/>
                  </a:lnSpc>
                </a:pPr>
              </a:p>
            </p:txBody>
          </p:sp>
        </p:grpSp>
        <p:grpSp>
          <p:nvGrpSpPr>
            <p:cNvPr name="Group 30" id="30"/>
            <p:cNvGrpSpPr/>
            <p:nvPr/>
          </p:nvGrpSpPr>
          <p:grpSpPr>
            <a:xfrm rot="0">
              <a:off x="513662" y="382805"/>
              <a:ext cx="3180012" cy="2453682"/>
              <a:chOff x="0" y="0"/>
              <a:chExt cx="1053402" cy="812800"/>
            </a:xfrm>
          </p:grpSpPr>
          <p:sp>
            <p:nvSpPr>
              <p:cNvPr name="Freeform 31" id="31"/>
              <p:cNvSpPr/>
              <p:nvPr/>
            </p:nvSpPr>
            <p:spPr>
              <a:xfrm flipH="false" flipV="false" rot="0">
                <a:off x="0" y="0"/>
                <a:ext cx="1053402" cy="812800"/>
              </a:xfrm>
              <a:custGeom>
                <a:avLst/>
                <a:gdLst/>
                <a:ahLst/>
                <a:cxnLst/>
                <a:rect r="r" b="b" t="t" l="l"/>
                <a:pathLst>
                  <a:path h="812800" w="1053402">
                    <a:moveTo>
                      <a:pt x="74660" y="0"/>
                    </a:moveTo>
                    <a:lnTo>
                      <a:pt x="978742" y="0"/>
                    </a:lnTo>
                    <a:cubicBezTo>
                      <a:pt x="998544" y="0"/>
                      <a:pt x="1017534" y="7866"/>
                      <a:pt x="1031535" y="21867"/>
                    </a:cubicBezTo>
                    <a:cubicBezTo>
                      <a:pt x="1045536" y="35869"/>
                      <a:pt x="1053402" y="54859"/>
                      <a:pt x="1053402" y="74660"/>
                    </a:cubicBezTo>
                    <a:lnTo>
                      <a:pt x="1053402" y="738140"/>
                    </a:lnTo>
                    <a:cubicBezTo>
                      <a:pt x="1053402" y="757941"/>
                      <a:pt x="1045536" y="776931"/>
                      <a:pt x="1031535" y="790933"/>
                    </a:cubicBezTo>
                    <a:cubicBezTo>
                      <a:pt x="1017534" y="804934"/>
                      <a:pt x="998544" y="812800"/>
                      <a:pt x="978742" y="812800"/>
                    </a:cubicBezTo>
                    <a:lnTo>
                      <a:pt x="74660" y="812800"/>
                    </a:lnTo>
                    <a:cubicBezTo>
                      <a:pt x="54859" y="812800"/>
                      <a:pt x="35869" y="804934"/>
                      <a:pt x="21867" y="790933"/>
                    </a:cubicBezTo>
                    <a:cubicBezTo>
                      <a:pt x="7866" y="776931"/>
                      <a:pt x="0" y="757941"/>
                      <a:pt x="0" y="738140"/>
                    </a:cubicBezTo>
                    <a:lnTo>
                      <a:pt x="0" y="74660"/>
                    </a:lnTo>
                    <a:cubicBezTo>
                      <a:pt x="0" y="54859"/>
                      <a:pt x="7866" y="35869"/>
                      <a:pt x="21867" y="21867"/>
                    </a:cubicBezTo>
                    <a:cubicBezTo>
                      <a:pt x="35869" y="7866"/>
                      <a:pt x="54859" y="0"/>
                      <a:pt x="74660" y="0"/>
                    </a:cubicBezTo>
                    <a:close/>
                  </a:path>
                </a:pathLst>
              </a:custGeom>
              <a:blipFill>
                <a:blip r:embed="rId5"/>
                <a:stretch>
                  <a:fillRect l="0" t="-7316" r="0" b="-22284"/>
                </a:stretch>
              </a:blipFill>
            </p:spPr>
          </p:sp>
        </p:grpSp>
        <p:sp>
          <p:nvSpPr>
            <p:cNvPr name="TextBox 32" id="32"/>
            <p:cNvSpPr txBox="true"/>
            <p:nvPr/>
          </p:nvSpPr>
          <p:spPr>
            <a:xfrm rot="0">
              <a:off x="0" y="3049311"/>
              <a:ext cx="4207336" cy="904934"/>
            </a:xfrm>
            <a:prstGeom prst="rect">
              <a:avLst/>
            </a:prstGeom>
          </p:spPr>
          <p:txBody>
            <a:bodyPr anchor="t" rtlCol="false" tIns="0" lIns="0" bIns="0" rIns="0">
              <a:spAutoFit/>
            </a:bodyPr>
            <a:lstStyle/>
            <a:p>
              <a:pPr algn="ctr">
                <a:lnSpc>
                  <a:spcPts val="2753"/>
                </a:lnSpc>
              </a:pPr>
              <a:r>
                <a:rPr lang="en-US" sz="1967">
                  <a:solidFill>
                    <a:srgbClr val="FFFFFF"/>
                  </a:solidFill>
                  <a:latin typeface="Poppins"/>
                </a:rPr>
                <a:t>Vasquez, Jilbert S.</a:t>
              </a:r>
            </a:p>
            <a:p>
              <a:pPr algn="ctr">
                <a:lnSpc>
                  <a:spcPts val="2753"/>
                </a:lnSpc>
                <a:spcBef>
                  <a:spcPct val="0"/>
                </a:spcBef>
              </a:pPr>
              <a:r>
                <a:rPr lang="en-US" sz="1967">
                  <a:solidFill>
                    <a:srgbClr val="FFFFFF"/>
                  </a:solidFill>
                  <a:latin typeface="Poppins Bold"/>
                </a:rPr>
                <a:t>CEO</a:t>
              </a:r>
            </a:p>
          </p:txBody>
        </p:sp>
      </p:grpSp>
      <p:grpSp>
        <p:nvGrpSpPr>
          <p:cNvPr name="Group 33" id="33"/>
          <p:cNvGrpSpPr/>
          <p:nvPr/>
        </p:nvGrpSpPr>
        <p:grpSpPr>
          <a:xfrm rot="0">
            <a:off x="13991553" y="3075380"/>
            <a:ext cx="3155502" cy="3091460"/>
            <a:chOff x="0" y="0"/>
            <a:chExt cx="4207336" cy="4121946"/>
          </a:xfrm>
        </p:grpSpPr>
        <p:grpSp>
          <p:nvGrpSpPr>
            <p:cNvPr name="Group 34" id="34"/>
            <p:cNvGrpSpPr/>
            <p:nvPr/>
          </p:nvGrpSpPr>
          <p:grpSpPr>
            <a:xfrm rot="0">
              <a:off x="0" y="0"/>
              <a:ext cx="4207336" cy="4121946"/>
              <a:chOff x="0" y="0"/>
              <a:chExt cx="831079" cy="814212"/>
            </a:xfrm>
          </p:grpSpPr>
          <p:sp>
            <p:nvSpPr>
              <p:cNvPr name="Freeform 35" id="35"/>
              <p:cNvSpPr/>
              <p:nvPr/>
            </p:nvSpPr>
            <p:spPr>
              <a:xfrm flipH="false" flipV="false" rot="0">
                <a:off x="0" y="0"/>
                <a:ext cx="831079" cy="814212"/>
              </a:xfrm>
              <a:custGeom>
                <a:avLst/>
                <a:gdLst/>
                <a:ahLst/>
                <a:cxnLst/>
                <a:rect r="r" b="b" t="t" l="l"/>
                <a:pathLst>
                  <a:path h="814212" w="831079">
                    <a:moveTo>
                      <a:pt x="71151" y="0"/>
                    </a:moveTo>
                    <a:lnTo>
                      <a:pt x="759928" y="0"/>
                    </a:lnTo>
                    <a:cubicBezTo>
                      <a:pt x="799223" y="0"/>
                      <a:pt x="831079" y="31855"/>
                      <a:pt x="831079" y="71151"/>
                    </a:cubicBezTo>
                    <a:lnTo>
                      <a:pt x="831079" y="743061"/>
                    </a:lnTo>
                    <a:cubicBezTo>
                      <a:pt x="831079" y="761931"/>
                      <a:pt x="823582" y="780029"/>
                      <a:pt x="810239" y="793372"/>
                    </a:cubicBezTo>
                    <a:cubicBezTo>
                      <a:pt x="796896" y="806715"/>
                      <a:pt x="778798" y="814212"/>
                      <a:pt x="759928" y="814212"/>
                    </a:cubicBezTo>
                    <a:lnTo>
                      <a:pt x="71151" y="814212"/>
                    </a:lnTo>
                    <a:cubicBezTo>
                      <a:pt x="31855" y="814212"/>
                      <a:pt x="0" y="782356"/>
                      <a:pt x="0" y="743061"/>
                    </a:cubicBezTo>
                    <a:lnTo>
                      <a:pt x="0" y="71151"/>
                    </a:lnTo>
                    <a:cubicBezTo>
                      <a:pt x="0" y="31855"/>
                      <a:pt x="31855" y="0"/>
                      <a:pt x="71151" y="0"/>
                    </a:cubicBezTo>
                    <a:close/>
                  </a:path>
                </a:pathLst>
              </a:custGeom>
              <a:solidFill>
                <a:srgbClr val="891111"/>
              </a:solidFill>
            </p:spPr>
          </p:sp>
          <p:sp>
            <p:nvSpPr>
              <p:cNvPr name="TextBox 36" id="36"/>
              <p:cNvSpPr txBox="true"/>
              <p:nvPr/>
            </p:nvSpPr>
            <p:spPr>
              <a:xfrm>
                <a:off x="0" y="-57150"/>
                <a:ext cx="831079" cy="871362"/>
              </a:xfrm>
              <a:prstGeom prst="rect">
                <a:avLst/>
              </a:prstGeom>
            </p:spPr>
            <p:txBody>
              <a:bodyPr anchor="ctr" rtlCol="false" tIns="50800" lIns="50800" bIns="50800" rIns="50800"/>
              <a:lstStyle/>
              <a:p>
                <a:pPr algn="ctr">
                  <a:lnSpc>
                    <a:spcPts val="2753"/>
                  </a:lnSpc>
                </a:pPr>
              </a:p>
            </p:txBody>
          </p:sp>
        </p:grpSp>
        <p:grpSp>
          <p:nvGrpSpPr>
            <p:cNvPr name="Group 37" id="37"/>
            <p:cNvGrpSpPr/>
            <p:nvPr/>
          </p:nvGrpSpPr>
          <p:grpSpPr>
            <a:xfrm rot="0">
              <a:off x="513662" y="382805"/>
              <a:ext cx="3180012" cy="2453682"/>
              <a:chOff x="0" y="0"/>
              <a:chExt cx="1053402" cy="812800"/>
            </a:xfrm>
          </p:grpSpPr>
          <p:sp>
            <p:nvSpPr>
              <p:cNvPr name="Freeform 38" id="38"/>
              <p:cNvSpPr/>
              <p:nvPr/>
            </p:nvSpPr>
            <p:spPr>
              <a:xfrm flipH="false" flipV="false" rot="0">
                <a:off x="0" y="0"/>
                <a:ext cx="1053402" cy="812800"/>
              </a:xfrm>
              <a:custGeom>
                <a:avLst/>
                <a:gdLst/>
                <a:ahLst/>
                <a:cxnLst/>
                <a:rect r="r" b="b" t="t" l="l"/>
                <a:pathLst>
                  <a:path h="812800" w="1053402">
                    <a:moveTo>
                      <a:pt x="74660" y="0"/>
                    </a:moveTo>
                    <a:lnTo>
                      <a:pt x="978742" y="0"/>
                    </a:lnTo>
                    <a:cubicBezTo>
                      <a:pt x="998544" y="0"/>
                      <a:pt x="1017534" y="7866"/>
                      <a:pt x="1031535" y="21867"/>
                    </a:cubicBezTo>
                    <a:cubicBezTo>
                      <a:pt x="1045536" y="35869"/>
                      <a:pt x="1053402" y="54859"/>
                      <a:pt x="1053402" y="74660"/>
                    </a:cubicBezTo>
                    <a:lnTo>
                      <a:pt x="1053402" y="738140"/>
                    </a:lnTo>
                    <a:cubicBezTo>
                      <a:pt x="1053402" y="757941"/>
                      <a:pt x="1045536" y="776931"/>
                      <a:pt x="1031535" y="790933"/>
                    </a:cubicBezTo>
                    <a:cubicBezTo>
                      <a:pt x="1017534" y="804934"/>
                      <a:pt x="998544" y="812800"/>
                      <a:pt x="978742" y="812800"/>
                    </a:cubicBezTo>
                    <a:lnTo>
                      <a:pt x="74660" y="812800"/>
                    </a:lnTo>
                    <a:cubicBezTo>
                      <a:pt x="54859" y="812800"/>
                      <a:pt x="35869" y="804934"/>
                      <a:pt x="21867" y="790933"/>
                    </a:cubicBezTo>
                    <a:cubicBezTo>
                      <a:pt x="7866" y="776931"/>
                      <a:pt x="0" y="757941"/>
                      <a:pt x="0" y="738140"/>
                    </a:cubicBezTo>
                    <a:lnTo>
                      <a:pt x="0" y="74660"/>
                    </a:lnTo>
                    <a:cubicBezTo>
                      <a:pt x="0" y="54859"/>
                      <a:pt x="7866" y="35869"/>
                      <a:pt x="21867" y="21867"/>
                    </a:cubicBezTo>
                    <a:cubicBezTo>
                      <a:pt x="35869" y="7866"/>
                      <a:pt x="54859" y="0"/>
                      <a:pt x="74660" y="0"/>
                    </a:cubicBezTo>
                    <a:close/>
                  </a:path>
                </a:pathLst>
              </a:custGeom>
              <a:blipFill>
                <a:blip r:embed="rId6"/>
                <a:stretch>
                  <a:fillRect l="0" t="-3094" r="0" b="-26507"/>
                </a:stretch>
              </a:blipFill>
            </p:spPr>
          </p:sp>
        </p:grpSp>
        <p:sp>
          <p:nvSpPr>
            <p:cNvPr name="TextBox 39" id="39"/>
            <p:cNvSpPr txBox="true"/>
            <p:nvPr/>
          </p:nvSpPr>
          <p:spPr>
            <a:xfrm rot="0">
              <a:off x="0" y="3049311"/>
              <a:ext cx="4207336" cy="904934"/>
            </a:xfrm>
            <a:prstGeom prst="rect">
              <a:avLst/>
            </a:prstGeom>
          </p:spPr>
          <p:txBody>
            <a:bodyPr anchor="t" rtlCol="false" tIns="0" lIns="0" bIns="0" rIns="0">
              <a:spAutoFit/>
            </a:bodyPr>
            <a:lstStyle/>
            <a:p>
              <a:pPr algn="ctr">
                <a:lnSpc>
                  <a:spcPts val="2753"/>
                </a:lnSpc>
              </a:pPr>
              <a:r>
                <a:rPr lang="en-US" sz="1967">
                  <a:solidFill>
                    <a:srgbClr val="FFFFFF"/>
                  </a:solidFill>
                  <a:latin typeface="Poppins"/>
                </a:rPr>
                <a:t>Vinluan, John Michael</a:t>
              </a:r>
            </a:p>
            <a:p>
              <a:pPr algn="ctr">
                <a:lnSpc>
                  <a:spcPts val="2753"/>
                </a:lnSpc>
                <a:spcBef>
                  <a:spcPct val="0"/>
                </a:spcBef>
              </a:pPr>
              <a:r>
                <a:rPr lang="en-US" sz="1967">
                  <a:solidFill>
                    <a:srgbClr val="FFFFFF"/>
                  </a:solidFill>
                  <a:latin typeface="Poppins Bold"/>
                </a:rPr>
                <a:t>CFO</a:t>
              </a:r>
            </a:p>
          </p:txBody>
        </p:sp>
      </p:grpSp>
      <p:sp>
        <p:nvSpPr>
          <p:cNvPr name="TextBox 40" id="40"/>
          <p:cNvSpPr txBox="true"/>
          <p:nvPr/>
        </p:nvSpPr>
        <p:spPr>
          <a:xfrm rot="0">
            <a:off x="1028700" y="1729931"/>
            <a:ext cx="6504863" cy="1114425"/>
          </a:xfrm>
          <a:prstGeom prst="rect">
            <a:avLst/>
          </a:prstGeom>
        </p:spPr>
        <p:txBody>
          <a:bodyPr anchor="t" rtlCol="false" tIns="0" lIns="0" bIns="0" rIns="0">
            <a:spAutoFit/>
          </a:bodyPr>
          <a:lstStyle/>
          <a:p>
            <a:pPr algn="ctr" marL="0" indent="0" lvl="0">
              <a:lnSpc>
                <a:spcPts val="8024"/>
              </a:lnSpc>
              <a:spcBef>
                <a:spcPct val="0"/>
              </a:spcBef>
            </a:pPr>
            <a:r>
              <a:rPr lang="en-US" sz="7499">
                <a:solidFill>
                  <a:srgbClr val="FF0000"/>
                </a:solidFill>
                <a:latin typeface="Poppins Bold"/>
              </a:rPr>
              <a:t>Team</a:t>
            </a:r>
            <a:r>
              <a:rPr lang="en-US" sz="7499">
                <a:solidFill>
                  <a:srgbClr val="2B2A2A"/>
                </a:solidFill>
                <a:latin typeface="Poppins Bold"/>
              </a:rPr>
              <a:t> </a:t>
            </a:r>
            <a:r>
              <a:rPr lang="en-US" sz="7499">
                <a:solidFill>
                  <a:srgbClr val="000000"/>
                </a:solidFill>
                <a:latin typeface="Poppins Bold"/>
              </a:rPr>
              <a:t>8</a:t>
            </a:r>
          </a:p>
        </p:txBody>
      </p:sp>
      <p:sp>
        <p:nvSpPr>
          <p:cNvPr name="TextBox 41" id="41"/>
          <p:cNvSpPr txBox="true"/>
          <p:nvPr/>
        </p:nvSpPr>
        <p:spPr>
          <a:xfrm rot="0">
            <a:off x="7918074" y="1114358"/>
            <a:ext cx="1074634" cy="350088"/>
          </a:xfrm>
          <a:prstGeom prst="rect">
            <a:avLst/>
          </a:prstGeom>
        </p:spPr>
        <p:txBody>
          <a:bodyPr anchor="t" rtlCol="false" tIns="0" lIns="0" bIns="0" rIns="0">
            <a:spAutoFit/>
          </a:bodyPr>
          <a:lstStyle/>
          <a:p>
            <a:pPr algn="ctr">
              <a:lnSpc>
                <a:spcPts val="2753"/>
              </a:lnSpc>
            </a:pPr>
            <a:r>
              <a:rPr lang="en-US" sz="1967">
                <a:solidFill>
                  <a:srgbClr val="FF0000"/>
                </a:solidFill>
                <a:latin typeface="Poppins Bold"/>
              </a:rPr>
              <a:t>Home</a:t>
            </a:r>
          </a:p>
        </p:txBody>
      </p:sp>
      <p:sp>
        <p:nvSpPr>
          <p:cNvPr name="TextBox 42" id="42"/>
          <p:cNvSpPr txBox="true"/>
          <p:nvPr/>
        </p:nvSpPr>
        <p:spPr>
          <a:xfrm rot="0">
            <a:off x="9402283" y="1114358"/>
            <a:ext cx="1446373" cy="350088"/>
          </a:xfrm>
          <a:prstGeom prst="rect">
            <a:avLst/>
          </a:prstGeom>
        </p:spPr>
        <p:txBody>
          <a:bodyPr anchor="t" rtlCol="false" tIns="0" lIns="0" bIns="0" rIns="0">
            <a:spAutoFit/>
          </a:bodyPr>
          <a:lstStyle/>
          <a:p>
            <a:pPr algn="ctr">
              <a:lnSpc>
                <a:spcPts val="2753"/>
              </a:lnSpc>
            </a:pPr>
            <a:r>
              <a:rPr lang="en-US" sz="1967">
                <a:solidFill>
                  <a:srgbClr val="FF0000"/>
                </a:solidFill>
                <a:latin typeface="Poppins Bold"/>
              </a:rPr>
              <a:t>Problem</a:t>
            </a:r>
          </a:p>
        </p:txBody>
      </p:sp>
      <p:sp>
        <p:nvSpPr>
          <p:cNvPr name="TextBox 43" id="43"/>
          <p:cNvSpPr txBox="true"/>
          <p:nvPr/>
        </p:nvSpPr>
        <p:spPr>
          <a:xfrm rot="0">
            <a:off x="13114179" y="1114358"/>
            <a:ext cx="1218869" cy="350088"/>
          </a:xfrm>
          <a:prstGeom prst="rect">
            <a:avLst/>
          </a:prstGeom>
        </p:spPr>
        <p:txBody>
          <a:bodyPr anchor="t" rtlCol="false" tIns="0" lIns="0" bIns="0" rIns="0">
            <a:spAutoFit/>
          </a:bodyPr>
          <a:lstStyle/>
          <a:p>
            <a:pPr algn="ctr">
              <a:lnSpc>
                <a:spcPts val="2753"/>
              </a:lnSpc>
            </a:pPr>
            <a:r>
              <a:rPr lang="en-US" sz="1967">
                <a:solidFill>
                  <a:srgbClr val="FF0000"/>
                </a:solidFill>
                <a:latin typeface="Poppins Bold"/>
              </a:rPr>
              <a:t>Product</a:t>
            </a:r>
          </a:p>
        </p:txBody>
      </p:sp>
      <p:sp>
        <p:nvSpPr>
          <p:cNvPr name="TextBox 44" id="44"/>
          <p:cNvSpPr txBox="true"/>
          <p:nvPr/>
        </p:nvSpPr>
        <p:spPr>
          <a:xfrm rot="0">
            <a:off x="14742623" y="1114358"/>
            <a:ext cx="1281321" cy="350088"/>
          </a:xfrm>
          <a:prstGeom prst="rect">
            <a:avLst/>
          </a:prstGeom>
        </p:spPr>
        <p:txBody>
          <a:bodyPr anchor="t" rtlCol="false" tIns="0" lIns="0" bIns="0" rIns="0">
            <a:spAutoFit/>
          </a:bodyPr>
          <a:lstStyle/>
          <a:p>
            <a:pPr algn="ctr">
              <a:lnSpc>
                <a:spcPts val="2753"/>
              </a:lnSpc>
            </a:pPr>
            <a:r>
              <a:rPr lang="en-US" sz="1967">
                <a:solidFill>
                  <a:srgbClr val="FF0000"/>
                </a:solidFill>
                <a:latin typeface="Poppins Bold"/>
              </a:rPr>
              <a:t>Target</a:t>
            </a:r>
          </a:p>
        </p:txBody>
      </p:sp>
      <p:sp>
        <p:nvSpPr>
          <p:cNvPr name="TextBox 45" id="45"/>
          <p:cNvSpPr txBox="true"/>
          <p:nvPr/>
        </p:nvSpPr>
        <p:spPr>
          <a:xfrm rot="0">
            <a:off x="11258231" y="1114358"/>
            <a:ext cx="1446373" cy="350088"/>
          </a:xfrm>
          <a:prstGeom prst="rect">
            <a:avLst/>
          </a:prstGeom>
        </p:spPr>
        <p:txBody>
          <a:bodyPr anchor="t" rtlCol="false" tIns="0" lIns="0" bIns="0" rIns="0">
            <a:spAutoFit/>
          </a:bodyPr>
          <a:lstStyle/>
          <a:p>
            <a:pPr algn="ctr">
              <a:lnSpc>
                <a:spcPts val="2753"/>
              </a:lnSpc>
            </a:pPr>
            <a:r>
              <a:rPr lang="en-US" sz="1967">
                <a:solidFill>
                  <a:srgbClr val="FF0000"/>
                </a:solidFill>
                <a:latin typeface="Poppins Bold"/>
              </a:rPr>
              <a:t>Solution</a:t>
            </a:r>
          </a:p>
        </p:txBody>
      </p:sp>
      <p:sp>
        <p:nvSpPr>
          <p:cNvPr name="TextBox 46" id="46"/>
          <p:cNvSpPr txBox="true"/>
          <p:nvPr/>
        </p:nvSpPr>
        <p:spPr>
          <a:xfrm rot="0">
            <a:off x="16435416" y="1114358"/>
            <a:ext cx="1281321" cy="350088"/>
          </a:xfrm>
          <a:prstGeom prst="rect">
            <a:avLst/>
          </a:prstGeom>
        </p:spPr>
        <p:txBody>
          <a:bodyPr anchor="t" rtlCol="false" tIns="0" lIns="0" bIns="0" rIns="0">
            <a:spAutoFit/>
          </a:bodyPr>
          <a:lstStyle/>
          <a:p>
            <a:pPr algn="ctr">
              <a:lnSpc>
                <a:spcPts val="2753"/>
              </a:lnSpc>
            </a:pPr>
            <a:r>
              <a:rPr lang="en-US" sz="1967">
                <a:solidFill>
                  <a:srgbClr val="FFFFFF"/>
                </a:solidFill>
                <a:latin typeface="Poppins Bold"/>
              </a:rPr>
              <a:t>Team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DAGAGUDdHK4</dc:identifier>
  <dcterms:modified xsi:type="dcterms:W3CDTF">2011-08-01T06:04:30Z</dcterms:modified>
  <cp:revision>1</cp:revision>
  <dc:title>Team 8 - PITCH</dc:title>
</cp:coreProperties>
</file>